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sldIdLst>
    <p:sldId id="359" r:id="rId5"/>
    <p:sldId id="368" r:id="rId6"/>
    <p:sldId id="369" r:id="rId7"/>
    <p:sldId id="370" r:id="rId8"/>
    <p:sldId id="338" r:id="rId9"/>
    <p:sldId id="371" r:id="rId10"/>
    <p:sldId id="372" r:id="rId11"/>
    <p:sldId id="388" r:id="rId12"/>
    <p:sldId id="389" r:id="rId13"/>
    <p:sldId id="291" r:id="rId14"/>
  </p:sldIdLst>
  <p:sldSz cx="12192000" cy="6858000"/>
  <p:notesSz cx="6797675" cy="9928225"/>
  <p:embeddedFontLst>
    <p:embeddedFont>
      <p:font typeface="Averta-Bold" panose="00000800000000000000" charset="0"/>
      <p:regular r:id="rId16"/>
    </p:embeddedFon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Neue Montreal"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858" userDrawn="1">
          <p15:clr>
            <a:srgbClr val="A4A3A4"/>
          </p15:clr>
        </p15:guide>
        <p15:guide id="4" pos="1822" userDrawn="1">
          <p15:clr>
            <a:srgbClr val="A4A3A4"/>
          </p15:clr>
        </p15:guide>
        <p15:guide id="5" orient="horz" pos="142" userDrawn="1">
          <p15:clr>
            <a:srgbClr val="A4A3A4"/>
          </p15:clr>
        </p15:guide>
        <p15:guide id="7" orient="horz" pos="346" userDrawn="1">
          <p15:clr>
            <a:srgbClr val="A4A3A4"/>
          </p15:clr>
        </p15:guide>
        <p15:guide id="8" pos="143" userDrawn="1">
          <p15:clr>
            <a:srgbClr val="A4A3A4"/>
          </p15:clr>
        </p15:guide>
        <p15:guide id="9" pos="7537" userDrawn="1">
          <p15:clr>
            <a:srgbClr val="A4A3A4"/>
          </p15:clr>
        </p15:guide>
        <p15:guide id="10" orient="horz" pos="41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ED7"/>
    <a:srgbClr val="FEFEFE"/>
    <a:srgbClr val="FF8165"/>
    <a:srgbClr val="0B1BAC"/>
    <a:srgbClr val="FFD4D1"/>
    <a:srgbClr val="254173"/>
    <a:srgbClr val="363636"/>
    <a:srgbClr val="FE9015"/>
    <a:srgbClr val="F7941E"/>
    <a:srgbClr val="3A56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4E4CA6-BBC1-49D5-A4E7-A453790BC46D}" v="12" dt="2022-07-18T02:45:42.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96283" autoAdjust="0"/>
  </p:normalViewPr>
  <p:slideViewPr>
    <p:cSldViewPr snapToGrid="0">
      <p:cViewPr varScale="1">
        <p:scale>
          <a:sx n="106" d="100"/>
          <a:sy n="106" d="100"/>
        </p:scale>
        <p:origin x="666" y="150"/>
      </p:cViewPr>
      <p:guideLst>
        <p:guide orient="horz" pos="2160"/>
        <p:guide pos="3840"/>
        <p:guide pos="5858"/>
        <p:guide pos="1822"/>
        <p:guide orient="horz" pos="142"/>
        <p:guide orient="horz" pos="346"/>
        <p:guide pos="143"/>
        <p:guide pos="7537"/>
        <p:guide orient="horz" pos="4178"/>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yne Bell" userId="480e045b-bb5f-4738-b532-212d18392ccf" providerId="ADAL" clId="{B94E4CA6-BBC1-49D5-A4E7-A453790BC46D}"/>
    <pc:docChg chg="undo custSel modSld">
      <pc:chgData name="Wayne Bell" userId="480e045b-bb5f-4738-b532-212d18392ccf" providerId="ADAL" clId="{B94E4CA6-BBC1-49D5-A4E7-A453790BC46D}" dt="2022-07-18T02:56:26.101" v="188" actId="6549"/>
      <pc:docMkLst>
        <pc:docMk/>
      </pc:docMkLst>
      <pc:sldChg chg="modSp mod">
        <pc:chgData name="Wayne Bell" userId="480e045b-bb5f-4738-b532-212d18392ccf" providerId="ADAL" clId="{B94E4CA6-BBC1-49D5-A4E7-A453790BC46D}" dt="2022-07-18T02:50:40.564" v="51" actId="1076"/>
        <pc:sldMkLst>
          <pc:docMk/>
          <pc:sldMk cId="2499067518" sldId="338"/>
        </pc:sldMkLst>
        <pc:spChg chg="mod">
          <ac:chgData name="Wayne Bell" userId="480e045b-bb5f-4738-b532-212d18392ccf" providerId="ADAL" clId="{B94E4CA6-BBC1-49D5-A4E7-A453790BC46D}" dt="2022-07-18T02:43:17.274" v="14" actId="2711"/>
          <ac:spMkLst>
            <pc:docMk/>
            <pc:sldMk cId="2499067518" sldId="338"/>
            <ac:spMk id="10" creationId="{FCE5FEEE-37C8-868D-CE12-75C59BFF5E75}"/>
          </ac:spMkLst>
        </pc:spChg>
        <pc:spChg chg="mod">
          <ac:chgData name="Wayne Bell" userId="480e045b-bb5f-4738-b532-212d18392ccf" providerId="ADAL" clId="{B94E4CA6-BBC1-49D5-A4E7-A453790BC46D}" dt="2022-07-18T02:50:40.564" v="51" actId="1076"/>
          <ac:spMkLst>
            <pc:docMk/>
            <pc:sldMk cId="2499067518" sldId="338"/>
            <ac:spMk id="32" creationId="{00000000-0000-0000-0000-000000000000}"/>
          </ac:spMkLst>
        </pc:spChg>
      </pc:sldChg>
      <pc:sldChg chg="modSp mod">
        <pc:chgData name="Wayne Bell" userId="480e045b-bb5f-4738-b532-212d18392ccf" providerId="ADAL" clId="{B94E4CA6-BBC1-49D5-A4E7-A453790BC46D}" dt="2022-07-18T02:50:06.711" v="50" actId="1076"/>
        <pc:sldMkLst>
          <pc:docMk/>
          <pc:sldMk cId="2688390940" sldId="359"/>
        </pc:sldMkLst>
        <pc:spChg chg="mod">
          <ac:chgData name="Wayne Bell" userId="480e045b-bb5f-4738-b532-212d18392ccf" providerId="ADAL" clId="{B94E4CA6-BBC1-49D5-A4E7-A453790BC46D}" dt="2022-07-18T02:49:59.743" v="49" actId="1076"/>
          <ac:spMkLst>
            <pc:docMk/>
            <pc:sldMk cId="2688390940" sldId="359"/>
            <ac:spMk id="4" creationId="{BF57755B-2D43-464A-91C4-B79B2FB8392A}"/>
          </ac:spMkLst>
        </pc:spChg>
        <pc:spChg chg="mod">
          <ac:chgData name="Wayne Bell" userId="480e045b-bb5f-4738-b532-212d18392ccf" providerId="ADAL" clId="{B94E4CA6-BBC1-49D5-A4E7-A453790BC46D}" dt="2022-07-18T02:50:06.711" v="50" actId="1076"/>
          <ac:spMkLst>
            <pc:docMk/>
            <pc:sldMk cId="2688390940" sldId="359"/>
            <ac:spMk id="5" creationId="{E3F56208-F41F-4FA1-89A6-027467B6C383}"/>
          </ac:spMkLst>
        </pc:spChg>
        <pc:picChg chg="mod">
          <ac:chgData name="Wayne Bell" userId="480e045b-bb5f-4738-b532-212d18392ccf" providerId="ADAL" clId="{B94E4CA6-BBC1-49D5-A4E7-A453790BC46D}" dt="2022-07-18T02:49:54.061" v="48" actId="1076"/>
          <ac:picMkLst>
            <pc:docMk/>
            <pc:sldMk cId="2688390940" sldId="359"/>
            <ac:picMk id="3" creationId="{05968CC4-9534-49B9-856F-48EB24B8FB5F}"/>
          </ac:picMkLst>
        </pc:picChg>
      </pc:sldChg>
      <pc:sldChg chg="modSp mod">
        <pc:chgData name="Wayne Bell" userId="480e045b-bb5f-4738-b532-212d18392ccf" providerId="ADAL" clId="{B94E4CA6-BBC1-49D5-A4E7-A453790BC46D}" dt="2022-07-18T02:44:41.872" v="20" actId="20577"/>
        <pc:sldMkLst>
          <pc:docMk/>
          <pc:sldMk cId="3591879899" sldId="368"/>
        </pc:sldMkLst>
        <pc:spChg chg="mod">
          <ac:chgData name="Wayne Bell" userId="480e045b-bb5f-4738-b532-212d18392ccf" providerId="ADAL" clId="{B94E4CA6-BBC1-49D5-A4E7-A453790BC46D}" dt="2022-07-18T02:44:41.872" v="20" actId="20577"/>
          <ac:spMkLst>
            <pc:docMk/>
            <pc:sldMk cId="3591879899" sldId="368"/>
            <ac:spMk id="15" creationId="{3960EF4B-66F8-4812-B68C-C37F2C1526F0}"/>
          </ac:spMkLst>
        </pc:spChg>
        <pc:spChg chg="mod">
          <ac:chgData name="Wayne Bell" userId="480e045b-bb5f-4738-b532-212d18392ccf" providerId="ADAL" clId="{B94E4CA6-BBC1-49D5-A4E7-A453790BC46D}" dt="2022-07-18T02:41:22.391" v="4" actId="2711"/>
          <ac:spMkLst>
            <pc:docMk/>
            <pc:sldMk cId="3591879899" sldId="368"/>
            <ac:spMk id="32" creationId="{00000000-0000-0000-0000-000000000000}"/>
          </ac:spMkLst>
        </pc:spChg>
      </pc:sldChg>
      <pc:sldChg chg="modSp mod">
        <pc:chgData name="Wayne Bell" userId="480e045b-bb5f-4738-b532-212d18392ccf" providerId="ADAL" clId="{B94E4CA6-BBC1-49D5-A4E7-A453790BC46D}" dt="2022-07-18T02:53:13.944" v="137" actId="14100"/>
        <pc:sldMkLst>
          <pc:docMk/>
          <pc:sldMk cId="2303515215" sldId="369"/>
        </pc:sldMkLst>
        <pc:spChg chg="mod">
          <ac:chgData name="Wayne Bell" userId="480e045b-bb5f-4738-b532-212d18392ccf" providerId="ADAL" clId="{B94E4CA6-BBC1-49D5-A4E7-A453790BC46D}" dt="2022-07-18T02:52:52.372" v="136" actId="14100"/>
          <ac:spMkLst>
            <pc:docMk/>
            <pc:sldMk cId="2303515215" sldId="369"/>
            <ac:spMk id="2" creationId="{59CC7973-6A7D-2BEB-57D0-A61F059B47A5}"/>
          </ac:spMkLst>
        </pc:spChg>
        <pc:spChg chg="mod">
          <ac:chgData name="Wayne Bell" userId="480e045b-bb5f-4738-b532-212d18392ccf" providerId="ADAL" clId="{B94E4CA6-BBC1-49D5-A4E7-A453790BC46D}" dt="2022-07-18T02:53:13.944" v="137" actId="14100"/>
          <ac:spMkLst>
            <pc:docMk/>
            <pc:sldMk cId="2303515215" sldId="369"/>
            <ac:spMk id="3" creationId="{904CFEC0-1540-6D59-2A20-19297812D114}"/>
          </ac:spMkLst>
        </pc:spChg>
      </pc:sldChg>
      <pc:sldChg chg="modSp mod">
        <pc:chgData name="Wayne Bell" userId="480e045b-bb5f-4738-b532-212d18392ccf" providerId="ADAL" clId="{B94E4CA6-BBC1-49D5-A4E7-A453790BC46D}" dt="2022-07-18T02:53:19.705" v="138" actId="14100"/>
        <pc:sldMkLst>
          <pc:docMk/>
          <pc:sldMk cId="1179112351" sldId="370"/>
        </pc:sldMkLst>
        <pc:spChg chg="mod">
          <ac:chgData name="Wayne Bell" userId="480e045b-bb5f-4738-b532-212d18392ccf" providerId="ADAL" clId="{B94E4CA6-BBC1-49D5-A4E7-A453790BC46D}" dt="2022-07-18T02:53:19.705" v="138" actId="14100"/>
          <ac:spMkLst>
            <pc:docMk/>
            <pc:sldMk cId="1179112351" sldId="370"/>
            <ac:spMk id="3" creationId="{50F1A2B1-CB48-3ECD-A6EE-14C68D0E9751}"/>
          </ac:spMkLst>
        </pc:spChg>
      </pc:sldChg>
      <pc:sldChg chg="modSp mod">
        <pc:chgData name="Wayne Bell" userId="480e045b-bb5f-4738-b532-212d18392ccf" providerId="ADAL" clId="{B94E4CA6-BBC1-49D5-A4E7-A453790BC46D}" dt="2022-07-18T02:50:51.749" v="52" actId="14100"/>
        <pc:sldMkLst>
          <pc:docMk/>
          <pc:sldMk cId="835914140" sldId="371"/>
        </pc:sldMkLst>
        <pc:spChg chg="mod">
          <ac:chgData name="Wayne Bell" userId="480e045b-bb5f-4738-b532-212d18392ccf" providerId="ADAL" clId="{B94E4CA6-BBC1-49D5-A4E7-A453790BC46D}" dt="2022-07-18T02:50:51.749" v="52" actId="14100"/>
          <ac:spMkLst>
            <pc:docMk/>
            <pc:sldMk cId="835914140" sldId="371"/>
            <ac:spMk id="2" creationId="{BCA9AC25-82B0-3191-D851-058925B31990}"/>
          </ac:spMkLst>
        </pc:spChg>
        <pc:spChg chg="mod">
          <ac:chgData name="Wayne Bell" userId="480e045b-bb5f-4738-b532-212d18392ccf" providerId="ADAL" clId="{B94E4CA6-BBC1-49D5-A4E7-A453790BC46D}" dt="2022-07-18T02:45:42.538" v="24" actId="27636"/>
          <ac:spMkLst>
            <pc:docMk/>
            <pc:sldMk cId="835914140" sldId="371"/>
            <ac:spMk id="3" creationId="{2CB369C7-D5DA-0529-B252-02051D37A282}"/>
          </ac:spMkLst>
        </pc:spChg>
      </pc:sldChg>
      <pc:sldChg chg="modSp mod">
        <pc:chgData name="Wayne Bell" userId="480e045b-bb5f-4738-b532-212d18392ccf" providerId="ADAL" clId="{B94E4CA6-BBC1-49D5-A4E7-A453790BC46D}" dt="2022-07-18T02:52:32.916" v="135" actId="14100"/>
        <pc:sldMkLst>
          <pc:docMk/>
          <pc:sldMk cId="257320407" sldId="372"/>
        </pc:sldMkLst>
        <pc:spChg chg="mod">
          <ac:chgData name="Wayne Bell" userId="480e045b-bb5f-4738-b532-212d18392ccf" providerId="ADAL" clId="{B94E4CA6-BBC1-49D5-A4E7-A453790BC46D}" dt="2022-07-18T02:52:01.030" v="129" actId="14100"/>
          <ac:spMkLst>
            <pc:docMk/>
            <pc:sldMk cId="257320407" sldId="372"/>
            <ac:spMk id="2" creationId="{416B8BC5-DD7C-767C-3884-F4EA5AF12936}"/>
          </ac:spMkLst>
        </pc:spChg>
        <pc:spChg chg="mod">
          <ac:chgData name="Wayne Bell" userId="480e045b-bb5f-4738-b532-212d18392ccf" providerId="ADAL" clId="{B94E4CA6-BBC1-49D5-A4E7-A453790BC46D}" dt="2022-07-18T02:52:32.916" v="135" actId="14100"/>
          <ac:spMkLst>
            <pc:docMk/>
            <pc:sldMk cId="257320407" sldId="372"/>
            <ac:spMk id="3" creationId="{B1FE8EAA-C948-0757-1DCC-18F7A4A7D789}"/>
          </ac:spMkLst>
        </pc:spChg>
      </pc:sldChg>
      <pc:sldChg chg="delSp modSp mod">
        <pc:chgData name="Wayne Bell" userId="480e045b-bb5f-4738-b532-212d18392ccf" providerId="ADAL" clId="{B94E4CA6-BBC1-49D5-A4E7-A453790BC46D}" dt="2022-07-18T02:56:10.676" v="162" actId="6549"/>
        <pc:sldMkLst>
          <pc:docMk/>
          <pc:sldMk cId="4229690994" sldId="388"/>
        </pc:sldMkLst>
        <pc:spChg chg="mod">
          <ac:chgData name="Wayne Bell" userId="480e045b-bb5f-4738-b532-212d18392ccf" providerId="ADAL" clId="{B94E4CA6-BBC1-49D5-A4E7-A453790BC46D}" dt="2022-07-18T02:56:10.676" v="162" actId="6549"/>
          <ac:spMkLst>
            <pc:docMk/>
            <pc:sldMk cId="4229690994" sldId="388"/>
            <ac:spMk id="32" creationId="{00000000-0000-0000-0000-000000000000}"/>
          </ac:spMkLst>
        </pc:spChg>
        <pc:picChg chg="del">
          <ac:chgData name="Wayne Bell" userId="480e045b-bb5f-4738-b532-212d18392ccf" providerId="ADAL" clId="{B94E4CA6-BBC1-49D5-A4E7-A453790BC46D}" dt="2022-07-18T02:49:23.885" v="47" actId="478"/>
          <ac:picMkLst>
            <pc:docMk/>
            <pc:sldMk cId="4229690994" sldId="388"/>
            <ac:picMk id="8" creationId="{33F95359-95E3-7DF5-1E6C-4AEB5A54714F}"/>
          </ac:picMkLst>
        </pc:picChg>
      </pc:sldChg>
      <pc:sldChg chg="modSp mod">
        <pc:chgData name="Wayne Bell" userId="480e045b-bb5f-4738-b532-212d18392ccf" providerId="ADAL" clId="{B94E4CA6-BBC1-49D5-A4E7-A453790BC46D}" dt="2022-07-18T02:56:26.101" v="188" actId="6549"/>
        <pc:sldMkLst>
          <pc:docMk/>
          <pc:sldMk cId="1069965567" sldId="389"/>
        </pc:sldMkLst>
        <pc:spChg chg="mod">
          <ac:chgData name="Wayne Bell" userId="480e045b-bb5f-4738-b532-212d18392ccf" providerId="ADAL" clId="{B94E4CA6-BBC1-49D5-A4E7-A453790BC46D}" dt="2022-07-18T02:56:26.101" v="188" actId="6549"/>
          <ac:spMkLst>
            <pc:docMk/>
            <pc:sldMk cId="1069965567" sldId="389"/>
            <ac:spMk id="3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A08835C2-D167-4996-9AA2-A91FAD6869A7}" type="datetimeFigureOut">
              <a:rPr lang="en-AU" smtClean="0"/>
              <a:t>18/07/2022</a:t>
            </a:fld>
            <a:endParaRPr lang="en-AU"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B80CFDAE-E2FE-45BE-A0B9-525D6860482B}" type="slidenum">
              <a:rPr lang="en-AU" smtClean="0"/>
              <a:t>‹#›</a:t>
            </a:fld>
            <a:endParaRPr lang="en-AU" dirty="0"/>
          </a:p>
        </p:txBody>
      </p:sp>
    </p:spTree>
    <p:extLst>
      <p:ext uri="{BB962C8B-B14F-4D97-AF65-F5344CB8AC3E}">
        <p14:creationId xmlns:p14="http://schemas.microsoft.com/office/powerpoint/2010/main" val="1030009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80CFDAE-E2FE-45BE-A0B9-525D6860482B}" type="slidenum">
              <a:rPr lang="en-AU" smtClean="0"/>
              <a:t>2</a:t>
            </a:fld>
            <a:endParaRPr lang="en-AU" dirty="0"/>
          </a:p>
        </p:txBody>
      </p:sp>
    </p:spTree>
    <p:extLst>
      <p:ext uri="{BB962C8B-B14F-4D97-AF65-F5344CB8AC3E}">
        <p14:creationId xmlns:p14="http://schemas.microsoft.com/office/powerpoint/2010/main" val="134470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80CFDAE-E2FE-45BE-A0B9-525D6860482B}" type="slidenum">
              <a:rPr lang="en-AU" smtClean="0"/>
              <a:t>5</a:t>
            </a:fld>
            <a:endParaRPr lang="en-AU" dirty="0"/>
          </a:p>
        </p:txBody>
      </p:sp>
    </p:spTree>
    <p:extLst>
      <p:ext uri="{BB962C8B-B14F-4D97-AF65-F5344CB8AC3E}">
        <p14:creationId xmlns:p14="http://schemas.microsoft.com/office/powerpoint/2010/main" val="201927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80CFDAE-E2FE-45BE-A0B9-525D6860482B}" type="slidenum">
              <a:rPr lang="en-AU" smtClean="0"/>
              <a:t>8</a:t>
            </a:fld>
            <a:endParaRPr lang="en-AU" dirty="0"/>
          </a:p>
        </p:txBody>
      </p:sp>
    </p:spTree>
    <p:extLst>
      <p:ext uri="{BB962C8B-B14F-4D97-AF65-F5344CB8AC3E}">
        <p14:creationId xmlns:p14="http://schemas.microsoft.com/office/powerpoint/2010/main" val="3525029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80CFDAE-E2FE-45BE-A0B9-525D6860482B}" type="slidenum">
              <a:rPr lang="en-AU" smtClean="0"/>
              <a:t>9</a:t>
            </a:fld>
            <a:endParaRPr lang="en-AU" dirty="0"/>
          </a:p>
        </p:txBody>
      </p:sp>
    </p:spTree>
    <p:extLst>
      <p:ext uri="{BB962C8B-B14F-4D97-AF65-F5344CB8AC3E}">
        <p14:creationId xmlns:p14="http://schemas.microsoft.com/office/powerpoint/2010/main" val="3519442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73454DCC-E9B1-4865-9D30-1071FEF32C11}" type="datetimeFigureOut">
              <a:rPr lang="en-AU" smtClean="0"/>
              <a:t>18/07/2022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187CFDA-B40B-4D89-8EBD-9757C8EE3A2F}" type="slidenum">
              <a:rPr lang="en-AU" smtClean="0"/>
              <a:t>‹#›</a:t>
            </a:fld>
            <a:endParaRPr lang="en-AU" dirty="0"/>
          </a:p>
        </p:txBody>
      </p:sp>
    </p:spTree>
    <p:extLst>
      <p:ext uri="{BB962C8B-B14F-4D97-AF65-F5344CB8AC3E}">
        <p14:creationId xmlns:p14="http://schemas.microsoft.com/office/powerpoint/2010/main" val="3882316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73454DCC-E9B1-4865-9D30-1071FEF32C11}" type="datetimeFigureOut">
              <a:rPr lang="en-AU" smtClean="0"/>
              <a:t>18/07/2022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187CFDA-B40B-4D89-8EBD-9757C8EE3A2F}" type="slidenum">
              <a:rPr lang="en-AU" smtClean="0"/>
              <a:t>‹#›</a:t>
            </a:fld>
            <a:endParaRPr lang="en-AU" dirty="0"/>
          </a:p>
        </p:txBody>
      </p:sp>
    </p:spTree>
    <p:extLst>
      <p:ext uri="{BB962C8B-B14F-4D97-AF65-F5344CB8AC3E}">
        <p14:creationId xmlns:p14="http://schemas.microsoft.com/office/powerpoint/2010/main" val="140063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73454DCC-E9B1-4865-9D30-1071FEF32C11}" type="datetimeFigureOut">
              <a:rPr lang="en-AU" smtClean="0"/>
              <a:t>18/07/2022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187CFDA-B40B-4D89-8EBD-9757C8EE3A2F}" type="slidenum">
              <a:rPr lang="en-AU" smtClean="0"/>
              <a:t>‹#›</a:t>
            </a:fld>
            <a:endParaRPr lang="en-AU" dirty="0"/>
          </a:p>
        </p:txBody>
      </p:sp>
    </p:spTree>
    <p:extLst>
      <p:ext uri="{BB962C8B-B14F-4D97-AF65-F5344CB8AC3E}">
        <p14:creationId xmlns:p14="http://schemas.microsoft.com/office/powerpoint/2010/main" val="3236589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73454DCC-E9B1-4865-9D30-1071FEF32C11}" type="datetimeFigureOut">
              <a:rPr lang="en-AU" smtClean="0"/>
              <a:t>18/07/2022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187CFDA-B40B-4D89-8EBD-9757C8EE3A2F}" type="slidenum">
              <a:rPr lang="en-AU" smtClean="0"/>
              <a:t>‹#›</a:t>
            </a:fld>
            <a:endParaRPr lang="en-AU" dirty="0"/>
          </a:p>
        </p:txBody>
      </p:sp>
    </p:spTree>
    <p:extLst>
      <p:ext uri="{BB962C8B-B14F-4D97-AF65-F5344CB8AC3E}">
        <p14:creationId xmlns:p14="http://schemas.microsoft.com/office/powerpoint/2010/main" val="3883947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454DCC-E9B1-4865-9D30-1071FEF32C11}" type="datetimeFigureOut">
              <a:rPr lang="en-AU" smtClean="0"/>
              <a:t>18/07/2022</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187CFDA-B40B-4D89-8EBD-9757C8EE3A2F}" type="slidenum">
              <a:rPr lang="en-AU" smtClean="0"/>
              <a:t>‹#›</a:t>
            </a:fld>
            <a:endParaRPr lang="en-AU" dirty="0"/>
          </a:p>
        </p:txBody>
      </p:sp>
    </p:spTree>
    <p:extLst>
      <p:ext uri="{BB962C8B-B14F-4D97-AF65-F5344CB8AC3E}">
        <p14:creationId xmlns:p14="http://schemas.microsoft.com/office/powerpoint/2010/main" val="86707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73454DCC-E9B1-4865-9D30-1071FEF32C11}" type="datetimeFigureOut">
              <a:rPr lang="en-AU" smtClean="0"/>
              <a:t>18/07/2022</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187CFDA-B40B-4D89-8EBD-9757C8EE3A2F}" type="slidenum">
              <a:rPr lang="en-AU" smtClean="0"/>
              <a:t>‹#›</a:t>
            </a:fld>
            <a:endParaRPr lang="en-AU" dirty="0"/>
          </a:p>
        </p:txBody>
      </p:sp>
    </p:spTree>
    <p:extLst>
      <p:ext uri="{BB962C8B-B14F-4D97-AF65-F5344CB8AC3E}">
        <p14:creationId xmlns:p14="http://schemas.microsoft.com/office/powerpoint/2010/main" val="3298668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73454DCC-E9B1-4865-9D30-1071FEF32C11}" type="datetimeFigureOut">
              <a:rPr lang="en-AU" smtClean="0"/>
              <a:t>18/07/2022</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8187CFDA-B40B-4D89-8EBD-9757C8EE3A2F}" type="slidenum">
              <a:rPr lang="en-AU" smtClean="0"/>
              <a:t>‹#›</a:t>
            </a:fld>
            <a:endParaRPr lang="en-AU" dirty="0"/>
          </a:p>
        </p:txBody>
      </p:sp>
    </p:spTree>
    <p:extLst>
      <p:ext uri="{BB962C8B-B14F-4D97-AF65-F5344CB8AC3E}">
        <p14:creationId xmlns:p14="http://schemas.microsoft.com/office/powerpoint/2010/main" val="402374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73454DCC-E9B1-4865-9D30-1071FEF32C11}" type="datetimeFigureOut">
              <a:rPr lang="en-AU" smtClean="0"/>
              <a:t>18/07/2022</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8187CFDA-B40B-4D89-8EBD-9757C8EE3A2F}" type="slidenum">
              <a:rPr lang="en-AU" smtClean="0"/>
              <a:t>‹#›</a:t>
            </a:fld>
            <a:endParaRPr lang="en-AU" dirty="0"/>
          </a:p>
        </p:txBody>
      </p:sp>
    </p:spTree>
    <p:extLst>
      <p:ext uri="{BB962C8B-B14F-4D97-AF65-F5344CB8AC3E}">
        <p14:creationId xmlns:p14="http://schemas.microsoft.com/office/powerpoint/2010/main" val="312563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54DCC-E9B1-4865-9D30-1071FEF32C11}" type="datetimeFigureOut">
              <a:rPr lang="en-AU" smtClean="0"/>
              <a:t>18/07/2022</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8187CFDA-B40B-4D89-8EBD-9757C8EE3A2F}" type="slidenum">
              <a:rPr lang="en-AU" smtClean="0"/>
              <a:t>‹#›</a:t>
            </a:fld>
            <a:endParaRPr lang="en-AU" dirty="0"/>
          </a:p>
        </p:txBody>
      </p:sp>
    </p:spTree>
    <p:extLst>
      <p:ext uri="{BB962C8B-B14F-4D97-AF65-F5344CB8AC3E}">
        <p14:creationId xmlns:p14="http://schemas.microsoft.com/office/powerpoint/2010/main" val="2340166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454DCC-E9B1-4865-9D30-1071FEF32C11}" type="datetimeFigureOut">
              <a:rPr lang="en-AU" smtClean="0"/>
              <a:t>18/07/2022</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187CFDA-B40B-4D89-8EBD-9757C8EE3A2F}" type="slidenum">
              <a:rPr lang="en-AU" smtClean="0"/>
              <a:t>‹#›</a:t>
            </a:fld>
            <a:endParaRPr lang="en-AU" dirty="0"/>
          </a:p>
        </p:txBody>
      </p:sp>
    </p:spTree>
    <p:extLst>
      <p:ext uri="{BB962C8B-B14F-4D97-AF65-F5344CB8AC3E}">
        <p14:creationId xmlns:p14="http://schemas.microsoft.com/office/powerpoint/2010/main" val="183260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454DCC-E9B1-4865-9D30-1071FEF32C11}" type="datetimeFigureOut">
              <a:rPr lang="en-AU" smtClean="0"/>
              <a:t>18/07/2022</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187CFDA-B40B-4D89-8EBD-9757C8EE3A2F}" type="slidenum">
              <a:rPr lang="en-AU" smtClean="0"/>
              <a:t>‹#›</a:t>
            </a:fld>
            <a:endParaRPr lang="en-AU" dirty="0"/>
          </a:p>
        </p:txBody>
      </p:sp>
    </p:spTree>
    <p:extLst>
      <p:ext uri="{BB962C8B-B14F-4D97-AF65-F5344CB8AC3E}">
        <p14:creationId xmlns:p14="http://schemas.microsoft.com/office/powerpoint/2010/main" val="1087833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54DCC-E9B1-4865-9D30-1071FEF32C11}" type="datetimeFigureOut">
              <a:rPr lang="en-AU" smtClean="0"/>
              <a:t>18/07/2022</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7CFDA-B40B-4D89-8EBD-9757C8EE3A2F}" type="slidenum">
              <a:rPr lang="en-AU" smtClean="0"/>
              <a:t>‹#›</a:t>
            </a:fld>
            <a:endParaRPr lang="en-AU" dirty="0"/>
          </a:p>
        </p:txBody>
      </p:sp>
    </p:spTree>
    <p:extLst>
      <p:ext uri="{BB962C8B-B14F-4D97-AF65-F5344CB8AC3E}">
        <p14:creationId xmlns:p14="http://schemas.microsoft.com/office/powerpoint/2010/main" val="2385298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picture containing text, clipart, sign&#10;&#10;Description automatically generated">
            <a:extLst>
              <a:ext uri="{FF2B5EF4-FFF2-40B4-BE49-F238E27FC236}">
                <a16:creationId xmlns:a16="http://schemas.microsoft.com/office/drawing/2014/main" id="{05968CC4-9534-49B9-856F-48EB24B8F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261" y="2341714"/>
            <a:ext cx="6270089" cy="1173897"/>
          </a:xfrm>
          <a:prstGeom prst="rect">
            <a:avLst/>
          </a:prstGeom>
        </p:spPr>
      </p:pic>
      <p:sp>
        <p:nvSpPr>
          <p:cNvPr id="4" name="Content Placeholder 2">
            <a:extLst>
              <a:ext uri="{FF2B5EF4-FFF2-40B4-BE49-F238E27FC236}">
                <a16:creationId xmlns:a16="http://schemas.microsoft.com/office/drawing/2014/main" id="{BF57755B-2D43-464A-91C4-B79B2FB8392A}"/>
              </a:ext>
            </a:extLst>
          </p:cNvPr>
          <p:cNvSpPr txBox="1">
            <a:spLocks/>
          </p:cNvSpPr>
          <p:nvPr/>
        </p:nvSpPr>
        <p:spPr>
          <a:xfrm>
            <a:off x="1300304" y="3694404"/>
            <a:ext cx="9591391" cy="415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dirty="0">
                <a:solidFill>
                  <a:srgbClr val="FFD4D1"/>
                </a:solidFill>
                <a:latin typeface="Averta-Bold" panose="00000800000000000000" pitchFamily="2" charset="0"/>
                <a:ea typeface="MyriadPro-Regular"/>
                <a:cs typeface="MyriadPro-Regular"/>
                <a:sym typeface="MyriadPro-Regular"/>
              </a:rPr>
              <a:t>KEEPING WORKPLACES SAFE, 24/7.</a:t>
            </a:r>
          </a:p>
        </p:txBody>
      </p:sp>
      <p:sp>
        <p:nvSpPr>
          <p:cNvPr id="5" name="Content Placeholder 2">
            <a:extLst>
              <a:ext uri="{FF2B5EF4-FFF2-40B4-BE49-F238E27FC236}">
                <a16:creationId xmlns:a16="http://schemas.microsoft.com/office/drawing/2014/main" id="{E3F56208-F41F-4FA1-89A6-027467B6C383}"/>
              </a:ext>
            </a:extLst>
          </p:cNvPr>
          <p:cNvSpPr txBox="1">
            <a:spLocks/>
          </p:cNvSpPr>
          <p:nvPr/>
        </p:nvSpPr>
        <p:spPr>
          <a:xfrm>
            <a:off x="1379676" y="4822671"/>
            <a:ext cx="9591391" cy="4159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solidFill>
                  <a:srgbClr val="FFD4D1"/>
                </a:solidFill>
                <a:latin typeface="Averta-Bold" panose="00000800000000000000" pitchFamily="2" charset="0"/>
                <a:ea typeface="MyriadPro-Regular"/>
                <a:cs typeface="MyriadPro-Regular"/>
                <a:sym typeface="MyriadPro-Regular"/>
              </a:rPr>
              <a:t>Reliance on The Experts – The Only Way to Go</a:t>
            </a:r>
            <a:endParaRPr lang="en-AU" sz="2800" dirty="0">
              <a:solidFill>
                <a:srgbClr val="FFD4D1"/>
              </a:solidFill>
              <a:latin typeface="Averta-Bold" panose="00000800000000000000" pitchFamily="2" charset="0"/>
              <a:ea typeface="MyriadPro-Regular"/>
              <a:cs typeface="MyriadPro-Regular"/>
              <a:sym typeface="MyriadPro-Regular"/>
            </a:endParaRPr>
          </a:p>
        </p:txBody>
      </p:sp>
      <p:pic>
        <p:nvPicPr>
          <p:cNvPr id="6" name="Picture 5" descr="A picture containing icon&#10;&#10;Description automatically generated">
            <a:extLst>
              <a:ext uri="{FF2B5EF4-FFF2-40B4-BE49-F238E27FC236}">
                <a16:creationId xmlns:a16="http://schemas.microsoft.com/office/drawing/2014/main" id="{AA3DD5A0-E3FA-4AB7-9C3F-D11EE8477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4228" y="5417389"/>
            <a:ext cx="1296148" cy="1296148"/>
          </a:xfrm>
          <a:prstGeom prst="rect">
            <a:avLst/>
          </a:prstGeom>
        </p:spPr>
      </p:pic>
      <p:sp>
        <p:nvSpPr>
          <p:cNvPr id="7" name="Content Placeholder 2">
            <a:extLst>
              <a:ext uri="{FF2B5EF4-FFF2-40B4-BE49-F238E27FC236}">
                <a16:creationId xmlns:a16="http://schemas.microsoft.com/office/drawing/2014/main" id="{1029AFA8-01B0-4A16-9CD4-2EBB243D269C}"/>
              </a:ext>
            </a:extLst>
          </p:cNvPr>
          <p:cNvSpPr txBox="1">
            <a:spLocks/>
          </p:cNvSpPr>
          <p:nvPr/>
        </p:nvSpPr>
        <p:spPr>
          <a:xfrm>
            <a:off x="1826516" y="6297612"/>
            <a:ext cx="8697712" cy="415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dirty="0">
                <a:solidFill>
                  <a:srgbClr val="FFD4D1"/>
                </a:solidFill>
                <a:latin typeface="Averta-Bold" panose="00000800000000000000" pitchFamily="2" charset="0"/>
                <a:ea typeface="MyriadPro-Regular"/>
                <a:cs typeface="MyriadPro-Regular"/>
                <a:sym typeface="MyriadPro-Regular"/>
              </a:rPr>
              <a:t>Presented by Sue Bottrell – LinkSafe Legal Lawyer</a:t>
            </a:r>
            <a:endParaRPr lang="en-AU" sz="2000" dirty="0">
              <a:solidFill>
                <a:srgbClr val="FFD4D1"/>
              </a:solidFill>
              <a:latin typeface="Averta-Bold" panose="00000800000000000000" pitchFamily="2" charset="0"/>
              <a:ea typeface="MyriadPro-Regular"/>
              <a:cs typeface="MyriadPro-Regular"/>
              <a:sym typeface="MyriadPro-Regular"/>
            </a:endParaRPr>
          </a:p>
        </p:txBody>
      </p:sp>
    </p:spTree>
    <p:extLst>
      <p:ext uri="{BB962C8B-B14F-4D97-AF65-F5344CB8AC3E}">
        <p14:creationId xmlns:p14="http://schemas.microsoft.com/office/powerpoint/2010/main" val="26883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7"/>
          <p:cNvSpPr/>
          <p:nvPr/>
        </p:nvSpPr>
        <p:spPr>
          <a:xfrm>
            <a:off x="2161673" y="5208351"/>
            <a:ext cx="7868655" cy="1179810"/>
          </a:xfrm>
          <a:prstGeom prst="rect">
            <a:avLst/>
          </a:prstGeom>
          <a:ln w="12700">
            <a:miter lim="400000"/>
          </a:ln>
          <a:effectLst/>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r">
              <a:defRPr sz="2100">
                <a:solidFill>
                  <a:srgbClr val="FFFFFF"/>
                </a:solidFill>
                <a:latin typeface="MyriadPro-Regular"/>
                <a:ea typeface="MyriadPro-Regular"/>
                <a:cs typeface="MyriadPro-Regular"/>
                <a:sym typeface="MyriadPro-Regular"/>
              </a:defRPr>
            </a:lvl1pPr>
          </a:lstStyle>
          <a:p>
            <a:pPr algn="ctr">
              <a:defRPr sz="1800">
                <a:solidFill>
                  <a:srgbClr val="000000"/>
                </a:solidFill>
              </a:defRPr>
            </a:pPr>
            <a:r>
              <a:rPr lang="en-US" sz="2800" b="1" dirty="0">
                <a:solidFill>
                  <a:srgbClr val="FFD4D1"/>
                </a:solidFill>
                <a:latin typeface="Neue Montreal" panose="00000500000000000000" pitchFamily="50" charset="0"/>
              </a:rPr>
              <a:t>1300 558 102</a:t>
            </a:r>
            <a:endParaRPr lang="en-US" sz="2400" b="1" dirty="0">
              <a:solidFill>
                <a:srgbClr val="FFD4D1"/>
              </a:solidFill>
              <a:latin typeface="Neue Montreal" panose="00000500000000000000" pitchFamily="50" charset="0"/>
            </a:endParaRPr>
          </a:p>
          <a:p>
            <a:pPr algn="ctr">
              <a:defRPr sz="1800">
                <a:solidFill>
                  <a:srgbClr val="000000"/>
                </a:solidFill>
              </a:defRPr>
            </a:pPr>
            <a:endParaRPr lang="en-US" sz="1800" b="1" dirty="0">
              <a:solidFill>
                <a:srgbClr val="FFD4D1"/>
              </a:solidFill>
              <a:latin typeface="Neue Montreal" panose="00000500000000000000" pitchFamily="50" charset="0"/>
            </a:endParaRPr>
          </a:p>
          <a:p>
            <a:pPr algn="ctr">
              <a:defRPr sz="1800">
                <a:solidFill>
                  <a:srgbClr val="000000"/>
                </a:solidFill>
              </a:defRPr>
            </a:pPr>
            <a:r>
              <a:rPr lang="en-US" sz="2400" b="1" dirty="0">
                <a:solidFill>
                  <a:srgbClr val="FFD4D1"/>
                </a:solidFill>
                <a:latin typeface="Neue Montreal" panose="00000500000000000000" pitchFamily="50" charset="0"/>
              </a:rPr>
              <a:t>linksafe.com.au</a:t>
            </a:r>
            <a:endParaRPr sz="2400" b="1" dirty="0">
              <a:solidFill>
                <a:srgbClr val="FFD4D1"/>
              </a:solidFill>
              <a:latin typeface="Neue Montreal" panose="00000500000000000000" pitchFamily="50" charset="0"/>
            </a:endParaRPr>
          </a:p>
        </p:txBody>
      </p:sp>
      <p:pic>
        <p:nvPicPr>
          <p:cNvPr id="3" name="Picture 2" descr="Icon&#10;&#10;Description automatically generated">
            <a:extLst>
              <a:ext uri="{FF2B5EF4-FFF2-40B4-BE49-F238E27FC236}">
                <a16:creationId xmlns:a16="http://schemas.microsoft.com/office/drawing/2014/main" id="{741EB178-40BE-473F-9089-83FB699EE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2776" y="1443270"/>
            <a:ext cx="1652019" cy="1652019"/>
          </a:xfrm>
          <a:prstGeom prst="rect">
            <a:avLst/>
          </a:prstGeom>
        </p:spPr>
      </p:pic>
      <p:pic>
        <p:nvPicPr>
          <p:cNvPr id="5" name="Picture 4" descr="Icon&#10;&#10;Description automatically generated">
            <a:extLst>
              <a:ext uri="{FF2B5EF4-FFF2-40B4-BE49-F238E27FC236}">
                <a16:creationId xmlns:a16="http://schemas.microsoft.com/office/drawing/2014/main" id="{EF2E5448-3A78-477A-94AF-0C0CD6518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34" y="1162372"/>
            <a:ext cx="1652019" cy="1652019"/>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AAA00A13-2D1A-4FAE-8DB9-57D3D1032B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4370" y="4911566"/>
            <a:ext cx="1652019" cy="1652019"/>
          </a:xfrm>
          <a:prstGeom prst="rect">
            <a:avLst/>
          </a:prstGeom>
        </p:spPr>
      </p:pic>
      <p:pic>
        <p:nvPicPr>
          <p:cNvPr id="10" name="Picture 9" descr="Icon&#10;&#10;Description automatically generated">
            <a:extLst>
              <a:ext uri="{FF2B5EF4-FFF2-40B4-BE49-F238E27FC236}">
                <a16:creationId xmlns:a16="http://schemas.microsoft.com/office/drawing/2014/main" id="{5DE40DAF-E0C2-421C-8103-D7BB7647F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0184" y="4043610"/>
            <a:ext cx="1652019" cy="1652019"/>
          </a:xfrm>
          <a:prstGeom prst="rect">
            <a:avLst/>
          </a:prstGeom>
        </p:spPr>
      </p:pic>
      <p:pic>
        <p:nvPicPr>
          <p:cNvPr id="12" name="Picture 11" descr="Icon&#10;&#10;Description automatically generated">
            <a:extLst>
              <a:ext uri="{FF2B5EF4-FFF2-40B4-BE49-F238E27FC236}">
                <a16:creationId xmlns:a16="http://schemas.microsoft.com/office/drawing/2014/main" id="{625F8DAA-0AF0-411F-9D82-9E136AD2D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1200" y="1162372"/>
            <a:ext cx="1652019" cy="1652019"/>
          </a:xfrm>
          <a:prstGeom prst="rect">
            <a:avLst/>
          </a:prstGeom>
        </p:spPr>
      </p:pic>
      <p:pic>
        <p:nvPicPr>
          <p:cNvPr id="14" name="Picture 13" descr="Icon&#10;&#10;Description automatically generated">
            <a:extLst>
              <a:ext uri="{FF2B5EF4-FFF2-40B4-BE49-F238E27FC236}">
                <a16:creationId xmlns:a16="http://schemas.microsoft.com/office/drawing/2014/main" id="{D839D11A-5084-4097-9419-5A6B6787FD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2014" y="2992909"/>
            <a:ext cx="1652019" cy="1652019"/>
          </a:xfrm>
          <a:prstGeom prst="rect">
            <a:avLst/>
          </a:prstGeom>
        </p:spPr>
      </p:pic>
      <p:pic>
        <p:nvPicPr>
          <p:cNvPr id="16" name="Picture 15" descr="Icon&#10;&#10;Description automatically generated">
            <a:extLst>
              <a:ext uri="{FF2B5EF4-FFF2-40B4-BE49-F238E27FC236}">
                <a16:creationId xmlns:a16="http://schemas.microsoft.com/office/drawing/2014/main" id="{7A3C617E-C1D5-459C-B9A6-09CC266B0F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585" y="5079421"/>
            <a:ext cx="1652019" cy="1652019"/>
          </a:xfrm>
          <a:prstGeom prst="rect">
            <a:avLst/>
          </a:prstGeom>
        </p:spPr>
      </p:pic>
      <p:pic>
        <p:nvPicPr>
          <p:cNvPr id="18" name="Picture 17" descr="Icon&#10;&#10;Description automatically generated">
            <a:extLst>
              <a:ext uri="{FF2B5EF4-FFF2-40B4-BE49-F238E27FC236}">
                <a16:creationId xmlns:a16="http://schemas.microsoft.com/office/drawing/2014/main" id="{F08908E0-6E81-40A7-BCDA-D6187984C5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9346" y="3429000"/>
            <a:ext cx="1652019" cy="1652019"/>
          </a:xfrm>
          <a:prstGeom prst="rect">
            <a:avLst/>
          </a:prstGeom>
        </p:spPr>
      </p:pic>
      <p:pic>
        <p:nvPicPr>
          <p:cNvPr id="20" name="Picture 19">
            <a:extLst>
              <a:ext uri="{FF2B5EF4-FFF2-40B4-BE49-F238E27FC236}">
                <a16:creationId xmlns:a16="http://schemas.microsoft.com/office/drawing/2014/main" id="{CE383101-300D-4F1C-B622-3DD98F32889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83384" y="2900259"/>
            <a:ext cx="1652019" cy="1652019"/>
          </a:xfrm>
          <a:prstGeom prst="rect">
            <a:avLst/>
          </a:prstGeom>
        </p:spPr>
      </p:pic>
      <p:pic>
        <p:nvPicPr>
          <p:cNvPr id="22" name="Picture 21" descr="Icon&#10;&#10;Description automatically generated">
            <a:extLst>
              <a:ext uri="{FF2B5EF4-FFF2-40B4-BE49-F238E27FC236}">
                <a16:creationId xmlns:a16="http://schemas.microsoft.com/office/drawing/2014/main" id="{51FC6B07-ADC0-4F1D-B979-FB3149ED3E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8929" y="2652479"/>
            <a:ext cx="1652019" cy="1652019"/>
          </a:xfrm>
          <a:prstGeom prst="rect">
            <a:avLst/>
          </a:prstGeom>
        </p:spPr>
      </p:pic>
      <p:pic>
        <p:nvPicPr>
          <p:cNvPr id="24" name="Picture 23" descr="Icon&#10;&#10;Description automatically generated">
            <a:extLst>
              <a:ext uri="{FF2B5EF4-FFF2-40B4-BE49-F238E27FC236}">
                <a16:creationId xmlns:a16="http://schemas.microsoft.com/office/drawing/2014/main" id="{8296CC15-08A3-4875-B0D6-51685CF3DD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53909" y="1074252"/>
            <a:ext cx="1652019" cy="1652019"/>
          </a:xfrm>
          <a:prstGeom prst="rect">
            <a:avLst/>
          </a:prstGeom>
        </p:spPr>
      </p:pic>
      <p:pic>
        <p:nvPicPr>
          <p:cNvPr id="26" name="Picture 25" descr="Icon&#10;&#10;Description automatically generated">
            <a:extLst>
              <a:ext uri="{FF2B5EF4-FFF2-40B4-BE49-F238E27FC236}">
                <a16:creationId xmlns:a16="http://schemas.microsoft.com/office/drawing/2014/main" id="{F9A6389A-CEE7-4261-81CF-0C2E19F1521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16261" y="3383141"/>
            <a:ext cx="1652019" cy="1652019"/>
          </a:xfrm>
          <a:prstGeom prst="rect">
            <a:avLst/>
          </a:prstGeom>
        </p:spPr>
      </p:pic>
      <p:pic>
        <p:nvPicPr>
          <p:cNvPr id="28" name="Picture 27" descr="Icon&#10;&#10;Description automatically generated">
            <a:extLst>
              <a:ext uri="{FF2B5EF4-FFF2-40B4-BE49-F238E27FC236}">
                <a16:creationId xmlns:a16="http://schemas.microsoft.com/office/drawing/2014/main" id="{391D2E19-DED8-4EB7-8F71-E1D4AA4DE5C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30555" y="871530"/>
            <a:ext cx="1652019" cy="1652019"/>
          </a:xfrm>
          <a:prstGeom prst="rect">
            <a:avLst/>
          </a:prstGeom>
        </p:spPr>
      </p:pic>
      <p:pic>
        <p:nvPicPr>
          <p:cNvPr id="30" name="Picture 29" descr="Icon&#10;&#10;Description automatically generated">
            <a:extLst>
              <a:ext uri="{FF2B5EF4-FFF2-40B4-BE49-F238E27FC236}">
                <a16:creationId xmlns:a16="http://schemas.microsoft.com/office/drawing/2014/main" id="{ABB8219E-8ED6-4CD5-869B-0BE0896F625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75440" y="1340890"/>
            <a:ext cx="1652019" cy="1652019"/>
          </a:xfrm>
          <a:prstGeom prst="rect">
            <a:avLst/>
          </a:prstGeom>
        </p:spPr>
      </p:pic>
      <p:pic>
        <p:nvPicPr>
          <p:cNvPr id="32" name="Picture 31" descr="Icon&#10;&#10;Description automatically generated">
            <a:extLst>
              <a:ext uri="{FF2B5EF4-FFF2-40B4-BE49-F238E27FC236}">
                <a16:creationId xmlns:a16="http://schemas.microsoft.com/office/drawing/2014/main" id="{A0A9FBAA-6592-4027-B462-106B3527E69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27013" y="5205981"/>
            <a:ext cx="1652019" cy="1652019"/>
          </a:xfrm>
          <a:prstGeom prst="rect">
            <a:avLst/>
          </a:prstGeom>
        </p:spPr>
      </p:pic>
      <p:pic>
        <p:nvPicPr>
          <p:cNvPr id="19" name="Picture 18">
            <a:extLst>
              <a:ext uri="{FF2B5EF4-FFF2-40B4-BE49-F238E27FC236}">
                <a16:creationId xmlns:a16="http://schemas.microsoft.com/office/drawing/2014/main" id="{BC916ED5-7EA5-4154-BB4F-8D5A48CABF88}"/>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67088" y="5060947"/>
            <a:ext cx="1652019" cy="1652019"/>
          </a:xfrm>
          <a:prstGeom prst="rect">
            <a:avLst/>
          </a:prstGeom>
        </p:spPr>
      </p:pic>
      <p:sp>
        <p:nvSpPr>
          <p:cNvPr id="2" name="Rectangle 1">
            <a:extLst>
              <a:ext uri="{FF2B5EF4-FFF2-40B4-BE49-F238E27FC236}">
                <a16:creationId xmlns:a16="http://schemas.microsoft.com/office/drawing/2014/main" id="{357402E2-4ADE-D7B7-1DF1-2407835B7B0B}"/>
              </a:ext>
            </a:extLst>
          </p:cNvPr>
          <p:cNvSpPr/>
          <p:nvPr/>
        </p:nvSpPr>
        <p:spPr>
          <a:xfrm>
            <a:off x="0" y="0"/>
            <a:ext cx="12192000" cy="6858000"/>
          </a:xfrm>
          <a:prstGeom prst="rect">
            <a:avLst/>
          </a:prstGeom>
          <a:solidFill>
            <a:srgbClr val="120ED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1" name="Picture 20" descr="A picture containing text, clipart, sign&#10;&#10;Description automatically generated">
            <a:extLst>
              <a:ext uri="{FF2B5EF4-FFF2-40B4-BE49-F238E27FC236}">
                <a16:creationId xmlns:a16="http://schemas.microsoft.com/office/drawing/2014/main" id="{C3C3A10A-258E-A4DD-E86D-72F4227F5E0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60956" y="2842052"/>
            <a:ext cx="6270089" cy="1173897"/>
          </a:xfrm>
          <a:prstGeom prst="rect">
            <a:avLst/>
          </a:prstGeom>
        </p:spPr>
      </p:pic>
      <p:sp>
        <p:nvSpPr>
          <p:cNvPr id="23" name="Content Placeholder 2">
            <a:extLst>
              <a:ext uri="{FF2B5EF4-FFF2-40B4-BE49-F238E27FC236}">
                <a16:creationId xmlns:a16="http://schemas.microsoft.com/office/drawing/2014/main" id="{25DC4A16-B2F1-39F3-53B0-C74C02DC9946}"/>
              </a:ext>
            </a:extLst>
          </p:cNvPr>
          <p:cNvSpPr txBox="1">
            <a:spLocks/>
          </p:cNvSpPr>
          <p:nvPr/>
        </p:nvSpPr>
        <p:spPr>
          <a:xfrm>
            <a:off x="1300305" y="4062143"/>
            <a:ext cx="9591391" cy="4159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2000" dirty="0">
                <a:solidFill>
                  <a:srgbClr val="FFD4D1"/>
                </a:solidFill>
                <a:latin typeface="Averta-Bold" panose="00000800000000000000" pitchFamily="2" charset="0"/>
                <a:ea typeface="MyriadPro-Regular"/>
                <a:cs typeface="MyriadPro-Regular"/>
                <a:sym typeface="MyriadPro-Regular"/>
              </a:rPr>
              <a:t>KEEPING WORKPLACES SAFE, 24/7.</a:t>
            </a:r>
          </a:p>
        </p:txBody>
      </p:sp>
    </p:spTree>
    <p:extLst>
      <p:ext uri="{BB962C8B-B14F-4D97-AF65-F5344CB8AC3E}">
        <p14:creationId xmlns:p14="http://schemas.microsoft.com/office/powerpoint/2010/main" val="3782923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0" tmFilter="0, 0; .2, .5; .8, .5; 1, 0"/>
                                        <p:tgtEl>
                                          <p:spTgt spid="5"/>
                                        </p:tgtEl>
                                      </p:cBhvr>
                                    </p:animEffect>
                                    <p:animScale>
                                      <p:cBhvr>
                                        <p:cTn id="7" dur="2500" autoRev="1" fill="hold"/>
                                        <p:tgtEl>
                                          <p:spTgt spid="5"/>
                                        </p:tgtEl>
                                      </p:cBhvr>
                                      <p:by x="105000" y="105000"/>
                                    </p:animScale>
                                  </p:childTnLst>
                                </p:cTn>
                              </p:par>
                              <p:par>
                                <p:cTn id="8" presetID="26" presetClass="emph" presetSubtype="0" repeatCount="indefinite" fill="hold" nodeType="withEffect">
                                  <p:stCondLst>
                                    <p:cond delay="0"/>
                                  </p:stCondLst>
                                  <p:endCondLst>
                                    <p:cond evt="onNext" delay="0">
                                      <p:tgtEl>
                                        <p:sldTgt/>
                                      </p:tgtEl>
                                    </p:cond>
                                  </p:endCondLst>
                                  <p:childTnLst>
                                    <p:animEffect transition="out" filter="fade">
                                      <p:cBhvr>
                                        <p:cTn id="9" dur="5000" tmFilter="0, 0; .2, .5; .8, .5; 1, 0"/>
                                        <p:tgtEl>
                                          <p:spTgt spid="26"/>
                                        </p:tgtEl>
                                      </p:cBhvr>
                                    </p:animEffect>
                                    <p:animScale>
                                      <p:cBhvr>
                                        <p:cTn id="10" dur="2500" autoRev="1" fill="hold"/>
                                        <p:tgtEl>
                                          <p:spTgt spid="26"/>
                                        </p:tgtEl>
                                      </p:cBhvr>
                                      <p:by x="105000" y="105000"/>
                                    </p:animScale>
                                  </p:childTnLst>
                                </p:cTn>
                              </p:par>
                              <p:par>
                                <p:cTn id="11" presetID="26" presetClass="emph" presetSubtype="0" repeatCount="indefinite" fill="hold" nodeType="withEffect">
                                  <p:stCondLst>
                                    <p:cond delay="0"/>
                                  </p:stCondLst>
                                  <p:endCondLst>
                                    <p:cond evt="onNext" delay="0">
                                      <p:tgtEl>
                                        <p:sldTgt/>
                                      </p:tgtEl>
                                    </p:cond>
                                  </p:endCondLst>
                                  <p:childTnLst>
                                    <p:animEffect transition="out" filter="fade">
                                      <p:cBhvr>
                                        <p:cTn id="12" dur="5000" tmFilter="0, 0; .2, .5; .8, .5; 1, 0"/>
                                        <p:tgtEl>
                                          <p:spTgt spid="14"/>
                                        </p:tgtEl>
                                      </p:cBhvr>
                                    </p:animEffect>
                                    <p:animScale>
                                      <p:cBhvr>
                                        <p:cTn id="13" dur="2500" autoRev="1" fill="hold"/>
                                        <p:tgtEl>
                                          <p:spTgt spid="14"/>
                                        </p:tgtEl>
                                      </p:cBhvr>
                                      <p:by x="105000" y="105000"/>
                                    </p:animScale>
                                  </p:childTnLst>
                                </p:cTn>
                              </p:par>
                              <p:par>
                                <p:cTn id="14" presetID="26" presetClass="emph" presetSubtype="0" repeatCount="indefinite" fill="hold" nodeType="withEffect">
                                  <p:stCondLst>
                                    <p:cond delay="0"/>
                                  </p:stCondLst>
                                  <p:endCondLst>
                                    <p:cond evt="onNext" delay="0">
                                      <p:tgtEl>
                                        <p:sldTgt/>
                                      </p:tgtEl>
                                    </p:cond>
                                  </p:endCondLst>
                                  <p:childTnLst>
                                    <p:animEffect transition="out" filter="fade">
                                      <p:cBhvr>
                                        <p:cTn id="15" dur="5000" tmFilter="0, 0; .2, .5; .8, .5; 1, 0"/>
                                        <p:tgtEl>
                                          <p:spTgt spid="7"/>
                                        </p:tgtEl>
                                      </p:cBhvr>
                                    </p:animEffect>
                                    <p:animScale>
                                      <p:cBhvr>
                                        <p:cTn id="16" dur="2500" autoRev="1" fill="hold"/>
                                        <p:tgtEl>
                                          <p:spTgt spid="7"/>
                                        </p:tgtEl>
                                      </p:cBhvr>
                                      <p:by x="105000" y="105000"/>
                                    </p:animScale>
                                  </p:childTnLst>
                                </p:cTn>
                              </p:par>
                              <p:par>
                                <p:cTn id="17" presetID="26" presetClass="emph" presetSubtype="0" repeatCount="indefinite" fill="hold" nodeType="withEffect">
                                  <p:stCondLst>
                                    <p:cond delay="500"/>
                                  </p:stCondLst>
                                  <p:endCondLst>
                                    <p:cond evt="onNext" delay="0">
                                      <p:tgtEl>
                                        <p:sldTgt/>
                                      </p:tgtEl>
                                    </p:cond>
                                  </p:endCondLst>
                                  <p:childTnLst>
                                    <p:animEffect transition="out" filter="fade">
                                      <p:cBhvr>
                                        <p:cTn id="18" dur="5000" tmFilter="0, 0; .2, .5; .8, .5; 1, 0"/>
                                        <p:tgtEl>
                                          <p:spTgt spid="30"/>
                                        </p:tgtEl>
                                      </p:cBhvr>
                                    </p:animEffect>
                                    <p:animScale>
                                      <p:cBhvr>
                                        <p:cTn id="19" dur="2500" autoRev="1" fill="hold"/>
                                        <p:tgtEl>
                                          <p:spTgt spid="30"/>
                                        </p:tgtEl>
                                      </p:cBhvr>
                                      <p:by x="105000" y="105000"/>
                                    </p:animScale>
                                  </p:childTnLst>
                                </p:cTn>
                              </p:par>
                              <p:par>
                                <p:cTn id="20" presetID="26" presetClass="emph" presetSubtype="0" repeatCount="indefinite" fill="hold" nodeType="withEffect">
                                  <p:stCondLst>
                                    <p:cond delay="500"/>
                                  </p:stCondLst>
                                  <p:endCondLst>
                                    <p:cond evt="onNext" delay="0">
                                      <p:tgtEl>
                                        <p:sldTgt/>
                                      </p:tgtEl>
                                    </p:cond>
                                  </p:endCondLst>
                                  <p:childTnLst>
                                    <p:animEffect transition="out" filter="fade">
                                      <p:cBhvr>
                                        <p:cTn id="21" dur="5000" tmFilter="0, 0; .2, .5; .8, .5; 1, 0"/>
                                        <p:tgtEl>
                                          <p:spTgt spid="18"/>
                                        </p:tgtEl>
                                      </p:cBhvr>
                                    </p:animEffect>
                                    <p:animScale>
                                      <p:cBhvr>
                                        <p:cTn id="22" dur="2500" autoRev="1" fill="hold"/>
                                        <p:tgtEl>
                                          <p:spTgt spid="18"/>
                                        </p:tgtEl>
                                      </p:cBhvr>
                                      <p:by x="105000" y="105000"/>
                                    </p:animScale>
                                  </p:childTnLst>
                                </p:cTn>
                              </p:par>
                              <p:par>
                                <p:cTn id="23" presetID="26" presetClass="emph" presetSubtype="0" repeatCount="indefinite" fill="hold" nodeType="withEffect">
                                  <p:stCondLst>
                                    <p:cond delay="500"/>
                                  </p:stCondLst>
                                  <p:endCondLst>
                                    <p:cond evt="onNext" delay="0">
                                      <p:tgtEl>
                                        <p:sldTgt/>
                                      </p:tgtEl>
                                    </p:cond>
                                  </p:endCondLst>
                                  <p:childTnLst>
                                    <p:animEffect transition="out" filter="fade">
                                      <p:cBhvr>
                                        <p:cTn id="24" dur="5000" tmFilter="0, 0; .2, .5; .8, .5; 1, 0"/>
                                        <p:tgtEl>
                                          <p:spTgt spid="22"/>
                                        </p:tgtEl>
                                      </p:cBhvr>
                                    </p:animEffect>
                                    <p:animScale>
                                      <p:cBhvr>
                                        <p:cTn id="25" dur="2500" autoRev="1" fill="hold"/>
                                        <p:tgtEl>
                                          <p:spTgt spid="22"/>
                                        </p:tgtEl>
                                      </p:cBhvr>
                                      <p:by x="105000" y="105000"/>
                                    </p:animScale>
                                  </p:childTnLst>
                                </p:cTn>
                              </p:par>
                              <p:par>
                                <p:cTn id="26" presetID="26" presetClass="emph" presetSubtype="0" repeatCount="indefinite" fill="hold" nodeType="withEffect">
                                  <p:stCondLst>
                                    <p:cond delay="500"/>
                                  </p:stCondLst>
                                  <p:endCondLst>
                                    <p:cond evt="onNext" delay="0">
                                      <p:tgtEl>
                                        <p:sldTgt/>
                                      </p:tgtEl>
                                    </p:cond>
                                  </p:endCondLst>
                                  <p:childTnLst>
                                    <p:animEffect transition="out" filter="fade">
                                      <p:cBhvr>
                                        <p:cTn id="27" dur="5000" tmFilter="0, 0; .2, .5; .8, .5; 1, 0"/>
                                        <p:tgtEl>
                                          <p:spTgt spid="12"/>
                                        </p:tgtEl>
                                      </p:cBhvr>
                                    </p:animEffect>
                                    <p:animScale>
                                      <p:cBhvr>
                                        <p:cTn id="28" dur="2500" autoRev="1" fill="hold"/>
                                        <p:tgtEl>
                                          <p:spTgt spid="12"/>
                                        </p:tgtEl>
                                      </p:cBhvr>
                                      <p:by x="105000" y="105000"/>
                                    </p:animScale>
                                  </p:childTnLst>
                                </p:cTn>
                              </p:par>
                              <p:par>
                                <p:cTn id="29" presetID="26" presetClass="emph" presetSubtype="0" repeatCount="indefinite" fill="hold" nodeType="withEffect">
                                  <p:stCondLst>
                                    <p:cond delay="500"/>
                                  </p:stCondLst>
                                  <p:endCondLst>
                                    <p:cond evt="onNext" delay="0">
                                      <p:tgtEl>
                                        <p:sldTgt/>
                                      </p:tgtEl>
                                    </p:cond>
                                  </p:endCondLst>
                                  <p:childTnLst>
                                    <p:animEffect transition="out" filter="fade">
                                      <p:cBhvr>
                                        <p:cTn id="30" dur="5000" tmFilter="0, 0; .2, .5; .8, .5; 1, 0"/>
                                        <p:tgtEl>
                                          <p:spTgt spid="20"/>
                                        </p:tgtEl>
                                      </p:cBhvr>
                                    </p:animEffect>
                                    <p:animScale>
                                      <p:cBhvr>
                                        <p:cTn id="31" dur="2500" autoRev="1" fill="hold"/>
                                        <p:tgtEl>
                                          <p:spTgt spid="20"/>
                                        </p:tgtEl>
                                      </p:cBhvr>
                                      <p:by x="105000" y="105000"/>
                                    </p:animScale>
                                  </p:childTnLst>
                                </p:cTn>
                              </p:par>
                              <p:par>
                                <p:cTn id="32" presetID="26" presetClass="emph" presetSubtype="0" repeatCount="indefinite" fill="hold" nodeType="withEffect">
                                  <p:stCondLst>
                                    <p:cond delay="1000"/>
                                  </p:stCondLst>
                                  <p:endCondLst>
                                    <p:cond evt="onNext" delay="0">
                                      <p:tgtEl>
                                        <p:sldTgt/>
                                      </p:tgtEl>
                                    </p:cond>
                                  </p:endCondLst>
                                  <p:childTnLst>
                                    <p:animEffect transition="out" filter="fade">
                                      <p:cBhvr>
                                        <p:cTn id="33" dur="5000" tmFilter="0, 0; .2, .5; .8, .5; 1, 0"/>
                                        <p:tgtEl>
                                          <p:spTgt spid="3"/>
                                        </p:tgtEl>
                                      </p:cBhvr>
                                    </p:animEffect>
                                    <p:animScale>
                                      <p:cBhvr>
                                        <p:cTn id="34" dur="2500" autoRev="1" fill="hold"/>
                                        <p:tgtEl>
                                          <p:spTgt spid="3"/>
                                        </p:tgtEl>
                                      </p:cBhvr>
                                      <p:by x="105000" y="105000"/>
                                    </p:animScale>
                                  </p:childTnLst>
                                </p:cTn>
                              </p:par>
                              <p:par>
                                <p:cTn id="35" presetID="26" presetClass="emph" presetSubtype="0" repeatCount="indefinite" fill="hold" nodeType="withEffect">
                                  <p:stCondLst>
                                    <p:cond delay="1000"/>
                                  </p:stCondLst>
                                  <p:endCondLst>
                                    <p:cond evt="onNext" delay="0">
                                      <p:tgtEl>
                                        <p:sldTgt/>
                                      </p:tgtEl>
                                    </p:cond>
                                  </p:endCondLst>
                                  <p:childTnLst>
                                    <p:animEffect transition="out" filter="fade">
                                      <p:cBhvr>
                                        <p:cTn id="36" dur="5000" tmFilter="0, 0; .2, .5; .8, .5; 1, 0"/>
                                        <p:tgtEl>
                                          <p:spTgt spid="24"/>
                                        </p:tgtEl>
                                      </p:cBhvr>
                                    </p:animEffect>
                                    <p:animScale>
                                      <p:cBhvr>
                                        <p:cTn id="37" dur="2500" autoRev="1" fill="hold"/>
                                        <p:tgtEl>
                                          <p:spTgt spid="24"/>
                                        </p:tgtEl>
                                      </p:cBhvr>
                                      <p:by x="105000" y="105000"/>
                                    </p:animScale>
                                  </p:childTnLst>
                                </p:cTn>
                              </p:par>
                              <p:par>
                                <p:cTn id="38" presetID="26" presetClass="emph" presetSubtype="0" repeatCount="indefinite" fill="hold" nodeType="withEffect">
                                  <p:stCondLst>
                                    <p:cond delay="1000"/>
                                  </p:stCondLst>
                                  <p:endCondLst>
                                    <p:cond evt="onNext" delay="0">
                                      <p:tgtEl>
                                        <p:sldTgt/>
                                      </p:tgtEl>
                                    </p:cond>
                                  </p:endCondLst>
                                  <p:childTnLst>
                                    <p:animEffect transition="out" filter="fade">
                                      <p:cBhvr>
                                        <p:cTn id="39" dur="5000" tmFilter="0, 0; .2, .5; .8, .5; 1, 0"/>
                                        <p:tgtEl>
                                          <p:spTgt spid="10"/>
                                        </p:tgtEl>
                                      </p:cBhvr>
                                    </p:animEffect>
                                    <p:animScale>
                                      <p:cBhvr>
                                        <p:cTn id="40" dur="2500" autoRev="1" fill="hold"/>
                                        <p:tgtEl>
                                          <p:spTgt spid="10"/>
                                        </p:tgtEl>
                                      </p:cBhvr>
                                      <p:by x="105000" y="105000"/>
                                    </p:animScale>
                                  </p:childTnLst>
                                </p:cTn>
                              </p:par>
                              <p:par>
                                <p:cTn id="41" presetID="26" presetClass="emph" presetSubtype="0" repeatCount="indefinite" fill="hold" nodeType="withEffect">
                                  <p:stCondLst>
                                    <p:cond delay="1500"/>
                                  </p:stCondLst>
                                  <p:endCondLst>
                                    <p:cond evt="onNext" delay="0">
                                      <p:tgtEl>
                                        <p:sldTgt/>
                                      </p:tgtEl>
                                    </p:cond>
                                  </p:endCondLst>
                                  <p:childTnLst>
                                    <p:animEffect transition="out" filter="fade">
                                      <p:cBhvr>
                                        <p:cTn id="42" dur="5000" tmFilter="0, 0; .2, .5; .8, .5; 1, 0"/>
                                        <p:tgtEl>
                                          <p:spTgt spid="16"/>
                                        </p:tgtEl>
                                      </p:cBhvr>
                                    </p:animEffect>
                                    <p:animScale>
                                      <p:cBhvr>
                                        <p:cTn id="43" dur="2500" autoRev="1" fill="hold"/>
                                        <p:tgtEl>
                                          <p:spTgt spid="16"/>
                                        </p:tgtEl>
                                      </p:cBhvr>
                                      <p:by x="105000" y="105000"/>
                                    </p:animScale>
                                  </p:childTnLst>
                                </p:cTn>
                              </p:par>
                              <p:par>
                                <p:cTn id="44" presetID="26" presetClass="emph" presetSubtype="0" repeatCount="indefinite" fill="hold" nodeType="withEffect">
                                  <p:stCondLst>
                                    <p:cond delay="1500"/>
                                  </p:stCondLst>
                                  <p:endCondLst>
                                    <p:cond evt="onNext" delay="0">
                                      <p:tgtEl>
                                        <p:sldTgt/>
                                      </p:tgtEl>
                                    </p:cond>
                                  </p:endCondLst>
                                  <p:childTnLst>
                                    <p:animEffect transition="out" filter="fade">
                                      <p:cBhvr>
                                        <p:cTn id="45" dur="5000" tmFilter="0, 0; .2, .5; .8, .5; 1, 0"/>
                                        <p:tgtEl>
                                          <p:spTgt spid="28"/>
                                        </p:tgtEl>
                                      </p:cBhvr>
                                    </p:animEffect>
                                    <p:animScale>
                                      <p:cBhvr>
                                        <p:cTn id="46" dur="2500" autoRev="1" fill="hold"/>
                                        <p:tgtEl>
                                          <p:spTgt spid="28"/>
                                        </p:tgtEl>
                                      </p:cBhvr>
                                      <p:by x="105000" y="105000"/>
                                    </p:animScale>
                                  </p:childTnLst>
                                </p:cTn>
                              </p:par>
                              <p:par>
                                <p:cTn id="47" presetID="26" presetClass="emph" presetSubtype="0" repeatCount="indefinite" fill="hold" nodeType="withEffect">
                                  <p:stCondLst>
                                    <p:cond delay="1500"/>
                                  </p:stCondLst>
                                  <p:endCondLst>
                                    <p:cond evt="onNext" delay="0">
                                      <p:tgtEl>
                                        <p:sldTgt/>
                                      </p:tgtEl>
                                    </p:cond>
                                  </p:endCondLst>
                                  <p:childTnLst>
                                    <p:animEffect transition="out" filter="fade">
                                      <p:cBhvr>
                                        <p:cTn id="48" dur="5000" tmFilter="0, 0; .2, .5; .8, .5; 1, 0"/>
                                        <p:tgtEl>
                                          <p:spTgt spid="32"/>
                                        </p:tgtEl>
                                      </p:cBhvr>
                                    </p:animEffect>
                                    <p:animScale>
                                      <p:cBhvr>
                                        <p:cTn id="49" dur="2500" autoRev="1" fill="hold"/>
                                        <p:tgtEl>
                                          <p:spTgt spid="32"/>
                                        </p:tgtEl>
                                      </p:cBhvr>
                                      <p:by x="105000" y="105000"/>
                                    </p:animScale>
                                  </p:childTnLst>
                                </p:cTn>
                              </p:par>
                              <p:par>
                                <p:cTn id="50" presetID="26" presetClass="emph" presetSubtype="0" repeatCount="indefinite" fill="hold" nodeType="withEffect">
                                  <p:stCondLst>
                                    <p:cond delay="1500"/>
                                  </p:stCondLst>
                                  <p:childTnLst>
                                    <p:animEffect transition="out" filter="fade">
                                      <p:cBhvr>
                                        <p:cTn id="51" dur="5000" tmFilter="0, 0; .2, .5; .8, .5; 1, 0"/>
                                        <p:tgtEl>
                                          <p:spTgt spid="19"/>
                                        </p:tgtEl>
                                      </p:cBhvr>
                                    </p:animEffect>
                                    <p:animScale>
                                      <p:cBhvr>
                                        <p:cTn id="52" dur="2500" autoRev="1" fill="hold"/>
                                        <p:tgtEl>
                                          <p:spTgt spid="19"/>
                                        </p:tgtEl>
                                      </p:cBhvr>
                                      <p:by x="105000" y="105000"/>
                                    </p:animScale>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fade">
                                      <p:cBhvr>
                                        <p:cTn id="56"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 name="Picture 77" descr="Background pattern&#10;&#10;Description automatically generated">
            <a:extLst>
              <a:ext uri="{FF2B5EF4-FFF2-40B4-BE49-F238E27FC236}">
                <a16:creationId xmlns:a16="http://schemas.microsoft.com/office/drawing/2014/main" id="{379CC374-9822-46B6-AD9D-84CF0B149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8911" y="-1131933"/>
            <a:ext cx="4429878" cy="4006956"/>
          </a:xfrm>
          <a:prstGeom prst="rect">
            <a:avLst/>
          </a:prstGeom>
        </p:spPr>
      </p:pic>
      <p:pic>
        <p:nvPicPr>
          <p:cNvPr id="79" name="Picture 78" descr="Shape&#10;&#10;Description automatically generated">
            <a:extLst>
              <a:ext uri="{FF2B5EF4-FFF2-40B4-BE49-F238E27FC236}">
                <a16:creationId xmlns:a16="http://schemas.microsoft.com/office/drawing/2014/main" id="{43FE4A5A-461B-4AD9-8389-1BFE9F7A3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1545" y="0"/>
            <a:ext cx="2521534" cy="2304479"/>
          </a:xfrm>
          <a:prstGeom prst="rect">
            <a:avLst/>
          </a:prstGeom>
        </p:spPr>
      </p:pic>
      <p:sp>
        <p:nvSpPr>
          <p:cNvPr id="32" name="Shape 43"/>
          <p:cNvSpPr txBox="1">
            <a:spLocks/>
          </p:cNvSpPr>
          <p:nvPr/>
        </p:nvSpPr>
        <p:spPr>
          <a:xfrm>
            <a:off x="227013" y="47641"/>
            <a:ext cx="8068822" cy="63750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500" b="1" kern="1200">
                <a:solidFill>
                  <a:srgbClr val="FFFFFF"/>
                </a:solidFill>
                <a:latin typeface="MyriadPro-Semibold"/>
                <a:ea typeface="MyriadPro-Semibold"/>
                <a:cs typeface="MyriadPro-Semibold"/>
                <a:sym typeface="MyriadPro-Semibold"/>
              </a:defRPr>
            </a:lvl1pPr>
          </a:lstStyle>
          <a:p>
            <a:pPr>
              <a:defRPr sz="1800" b="0">
                <a:solidFill>
                  <a:srgbClr val="000000"/>
                </a:solidFill>
              </a:defRPr>
            </a:pPr>
            <a:r>
              <a:rPr lang="en-AU" sz="3200" dirty="0">
                <a:solidFill>
                  <a:srgbClr val="0B1BAC"/>
                </a:solidFill>
                <a:latin typeface="Averta-Bold" panose="00000800000000000000" pitchFamily="2" charset="0"/>
              </a:rPr>
              <a:t>Why Do We Use Expert Contractors?</a:t>
            </a:r>
          </a:p>
        </p:txBody>
      </p:sp>
      <p:sp>
        <p:nvSpPr>
          <p:cNvPr id="15" name="Shape 47">
            <a:extLst>
              <a:ext uri="{FF2B5EF4-FFF2-40B4-BE49-F238E27FC236}">
                <a16:creationId xmlns:a16="http://schemas.microsoft.com/office/drawing/2014/main" id="{3960EF4B-66F8-4812-B68C-C37F2C1526F0}"/>
              </a:ext>
            </a:extLst>
          </p:cNvPr>
          <p:cNvSpPr txBox="1">
            <a:spLocks/>
          </p:cNvSpPr>
          <p:nvPr/>
        </p:nvSpPr>
        <p:spPr>
          <a:xfrm>
            <a:off x="332858" y="964510"/>
            <a:ext cx="9268341" cy="55570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02900" indent="-342900" defTabSz="443484">
              <a:lnSpc>
                <a:spcPct val="100000"/>
              </a:lnSpc>
              <a:spcBef>
                <a:spcPts val="0"/>
              </a:spcBef>
              <a:spcAft>
                <a:spcPts val="1200"/>
              </a:spcAft>
              <a:buSzPct val="100000"/>
              <a:buFont typeface="+mj-lt"/>
              <a:buAutoNum type="arabicPeriod"/>
              <a:defRPr sz="1800"/>
            </a:pPr>
            <a:r>
              <a:rPr lang="en-US" sz="2400" dirty="0">
                <a:solidFill>
                  <a:srgbClr val="0B1BAC"/>
                </a:solidFill>
                <a:latin typeface="Calibri" panose="020F0502020204030204" pitchFamily="34" charset="0"/>
                <a:ea typeface="MyriadPro-Regular"/>
                <a:cs typeface="Calibri" panose="020F0502020204030204" pitchFamily="34" charset="0"/>
                <a:sym typeface="MyriadPro-Regular"/>
              </a:rPr>
              <a:t>They are the expert</a:t>
            </a:r>
          </a:p>
          <a:p>
            <a:pPr marL="702900" indent="-342900" defTabSz="443484">
              <a:lnSpc>
                <a:spcPct val="100000"/>
              </a:lnSpc>
              <a:spcBef>
                <a:spcPts val="0"/>
              </a:spcBef>
              <a:spcAft>
                <a:spcPts val="1200"/>
              </a:spcAft>
              <a:buSzPct val="100000"/>
              <a:buFont typeface="+mj-lt"/>
              <a:buAutoNum type="arabicPeriod"/>
              <a:defRPr sz="1800"/>
            </a:pPr>
            <a:r>
              <a:rPr lang="en-US" sz="2400" dirty="0">
                <a:solidFill>
                  <a:srgbClr val="0B1BAC"/>
                </a:solidFill>
                <a:latin typeface="Calibri" panose="020F0502020204030204" pitchFamily="34" charset="0"/>
                <a:ea typeface="MyriadPro-Regular"/>
                <a:cs typeface="Calibri" panose="020F0502020204030204" pitchFamily="34" charset="0"/>
                <a:sym typeface="MyriadPro-Regular"/>
              </a:rPr>
              <a:t>They know the work and the risks</a:t>
            </a:r>
          </a:p>
          <a:p>
            <a:pPr marL="702900" indent="-342900" defTabSz="443484">
              <a:lnSpc>
                <a:spcPct val="100000"/>
              </a:lnSpc>
              <a:spcBef>
                <a:spcPts val="0"/>
              </a:spcBef>
              <a:spcAft>
                <a:spcPts val="1200"/>
              </a:spcAft>
              <a:buSzPct val="100000"/>
              <a:buFont typeface="+mj-lt"/>
              <a:buAutoNum type="arabicPeriod"/>
              <a:defRPr sz="1800"/>
            </a:pPr>
            <a:r>
              <a:rPr lang="en-US" sz="2400" dirty="0">
                <a:solidFill>
                  <a:srgbClr val="0B1BAC"/>
                </a:solidFill>
                <a:latin typeface="Calibri" panose="020F0502020204030204" pitchFamily="34" charset="0"/>
                <a:ea typeface="MyriadPro-Regular"/>
                <a:cs typeface="Calibri" panose="020F0502020204030204" pitchFamily="34" charset="0"/>
                <a:sym typeface="MyriadPro-Regular"/>
              </a:rPr>
              <a:t>They know the best way to control the risk</a:t>
            </a:r>
          </a:p>
          <a:p>
            <a:pPr marL="702900" indent="-342900" defTabSz="443484">
              <a:lnSpc>
                <a:spcPct val="100000"/>
              </a:lnSpc>
              <a:spcBef>
                <a:spcPts val="0"/>
              </a:spcBef>
              <a:spcAft>
                <a:spcPts val="1200"/>
              </a:spcAft>
              <a:buSzPct val="100000"/>
              <a:buFont typeface="+mj-lt"/>
              <a:buAutoNum type="arabicPeriod"/>
              <a:defRPr sz="1800"/>
            </a:pPr>
            <a:r>
              <a:rPr lang="en-US" sz="2400" dirty="0">
                <a:solidFill>
                  <a:srgbClr val="0B1BAC"/>
                </a:solidFill>
                <a:latin typeface="Calibri" panose="020F0502020204030204" pitchFamily="34" charset="0"/>
                <a:ea typeface="MyriadPro-Regular"/>
                <a:cs typeface="Calibri" panose="020F0502020204030204" pitchFamily="34" charset="0"/>
                <a:sym typeface="MyriadPro-Regular"/>
              </a:rPr>
              <a:t>Using an expert contractor is a way by which an employer/ PCBU can ensure they provide a safe workplace</a:t>
            </a:r>
          </a:p>
          <a:p>
            <a:pPr marL="702900" indent="-342900" defTabSz="443484">
              <a:lnSpc>
                <a:spcPct val="100000"/>
              </a:lnSpc>
              <a:spcBef>
                <a:spcPts val="0"/>
              </a:spcBef>
              <a:spcAft>
                <a:spcPts val="1200"/>
              </a:spcAft>
              <a:buSzPct val="100000"/>
              <a:buFont typeface="+mj-lt"/>
              <a:buAutoNum type="arabicPeriod"/>
              <a:defRPr sz="1800"/>
            </a:pPr>
            <a:r>
              <a:rPr lang="en-US" sz="2400" dirty="0">
                <a:solidFill>
                  <a:srgbClr val="0B1BAC"/>
                </a:solidFill>
                <a:latin typeface="Calibri" panose="020F0502020204030204" pitchFamily="34" charset="0"/>
                <a:ea typeface="MyriadPro-Regular"/>
                <a:cs typeface="Calibri" panose="020F0502020204030204" pitchFamily="34" charset="0"/>
                <a:sym typeface="MyriadPro-Regular"/>
              </a:rPr>
              <a:t>Employers/ PCBU are entitled to rely upon expert contractors to undertake their own work without supervision</a:t>
            </a:r>
          </a:p>
          <a:p>
            <a:pPr marL="702900" indent="-342900" defTabSz="443484">
              <a:lnSpc>
                <a:spcPct val="100000"/>
              </a:lnSpc>
              <a:spcBef>
                <a:spcPts val="0"/>
              </a:spcBef>
              <a:spcAft>
                <a:spcPts val="1200"/>
              </a:spcAft>
              <a:buSzPct val="100000"/>
              <a:buFont typeface="+mj-lt"/>
              <a:buAutoNum type="arabicPeriod"/>
              <a:defRPr sz="1800"/>
            </a:pPr>
            <a:r>
              <a:rPr lang="en-US" sz="2400" dirty="0">
                <a:solidFill>
                  <a:srgbClr val="0B1BAC"/>
                </a:solidFill>
                <a:latin typeface="Calibri" panose="020F0502020204030204" pitchFamily="34" charset="0"/>
                <a:ea typeface="MyriadPro-Regular"/>
                <a:cs typeface="Calibri" panose="020F0502020204030204" pitchFamily="34" charset="0"/>
                <a:sym typeface="MyriadPro-Regular"/>
              </a:rPr>
              <a:t>Employers are not required to, nor does it make sense to review the safety arrangements of expert contractors.</a:t>
            </a:r>
          </a:p>
          <a:p>
            <a:pPr marL="360000" indent="0" defTabSz="443484">
              <a:lnSpc>
                <a:spcPct val="100000"/>
              </a:lnSpc>
              <a:spcBef>
                <a:spcPts val="0"/>
              </a:spcBef>
              <a:spcAft>
                <a:spcPts val="1200"/>
              </a:spcAft>
              <a:buSzPct val="100000"/>
              <a:buNone/>
              <a:defRPr sz="1800"/>
            </a:pPr>
            <a:endParaRPr lang="en-US" sz="1600" dirty="0">
              <a:solidFill>
                <a:srgbClr val="0B1BAC"/>
              </a:solidFill>
              <a:latin typeface="Averta-Bold" panose="00000800000000000000" pitchFamily="2" charset="0"/>
              <a:ea typeface="MyriadPro-Regular"/>
              <a:cs typeface="MyriadPro-Regular"/>
              <a:sym typeface="MyriadPro-Regular"/>
            </a:endParaRPr>
          </a:p>
        </p:txBody>
      </p:sp>
      <p:pic>
        <p:nvPicPr>
          <p:cNvPr id="8" name="Picture 7" descr="A picture containing text, monitor&#10;&#10;Description automatically generated">
            <a:extLst>
              <a:ext uri="{FF2B5EF4-FFF2-40B4-BE49-F238E27FC236}">
                <a16:creationId xmlns:a16="http://schemas.microsoft.com/office/drawing/2014/main" id="{33F95359-95E3-7DF5-1E6C-4AEB5A5471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1568" y="6253536"/>
            <a:ext cx="2863273" cy="536067"/>
          </a:xfrm>
          <a:prstGeom prst="rect">
            <a:avLst/>
          </a:prstGeom>
        </p:spPr>
      </p:pic>
      <p:pic>
        <p:nvPicPr>
          <p:cNvPr id="9" name="Picture 8">
            <a:extLst>
              <a:ext uri="{FF2B5EF4-FFF2-40B4-BE49-F238E27FC236}">
                <a16:creationId xmlns:a16="http://schemas.microsoft.com/office/drawing/2014/main" id="{84E8F9A0-1481-17C5-A70A-3DD3694352E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793874" y="-127058"/>
            <a:ext cx="2645115" cy="2292433"/>
          </a:xfrm>
          <a:prstGeom prst="rect">
            <a:avLst/>
          </a:prstGeom>
        </p:spPr>
      </p:pic>
    </p:spTree>
    <p:extLst>
      <p:ext uri="{BB962C8B-B14F-4D97-AF65-F5344CB8AC3E}">
        <p14:creationId xmlns:p14="http://schemas.microsoft.com/office/powerpoint/2010/main" val="3591879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Effect transition="in" filter="fade">
                                      <p:cBhvr>
                                        <p:cTn id="13" dur="500"/>
                                        <p:tgtEl>
                                          <p:spTgt spid="1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fade">
                                      <p:cBhvr>
                                        <p:cTn id="18" dur="500"/>
                                        <p:tgtEl>
                                          <p:spTgt spid="1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animEffect transition="in" filter="fade">
                                      <p:cBhvr>
                                        <p:cTn id="23" dur="500"/>
                                        <p:tgtEl>
                                          <p:spTgt spid="1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xEl>
                                              <p:pRg st="4" end="4"/>
                                            </p:txEl>
                                          </p:spTgt>
                                        </p:tgtEl>
                                        <p:attrNameLst>
                                          <p:attrName>style.visibility</p:attrName>
                                        </p:attrNameLst>
                                      </p:cBhvr>
                                      <p:to>
                                        <p:strVal val="visible"/>
                                      </p:to>
                                    </p:set>
                                    <p:animEffect transition="in" filter="fade">
                                      <p:cBhvr>
                                        <p:cTn id="28" dur="500"/>
                                        <p:tgtEl>
                                          <p:spTgt spid="1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xEl>
                                              <p:pRg st="5" end="5"/>
                                            </p:txEl>
                                          </p:spTgt>
                                        </p:tgtEl>
                                        <p:attrNameLst>
                                          <p:attrName>style.visibility</p:attrName>
                                        </p:attrNameLst>
                                      </p:cBhvr>
                                      <p:to>
                                        <p:strVal val="visible"/>
                                      </p:to>
                                    </p:set>
                                    <p:animEffect transition="in" filter="fade">
                                      <p:cBhvr>
                                        <p:cTn id="33"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7973-6A7D-2BEB-57D0-A61F059B47A5}"/>
              </a:ext>
            </a:extLst>
          </p:cNvPr>
          <p:cNvSpPr>
            <a:spLocks noGrp="1"/>
          </p:cNvSpPr>
          <p:nvPr>
            <p:ph type="title"/>
          </p:nvPr>
        </p:nvSpPr>
        <p:spPr>
          <a:xfrm>
            <a:off x="838200" y="365125"/>
            <a:ext cx="10515600" cy="820879"/>
          </a:xfrm>
        </p:spPr>
        <p:txBody>
          <a:bodyPr>
            <a:normAutofit/>
          </a:bodyPr>
          <a:lstStyle/>
          <a:p>
            <a:r>
              <a:rPr lang="en-AU" sz="3200" dirty="0">
                <a:solidFill>
                  <a:srgbClr val="120ED7"/>
                </a:solidFill>
                <a:latin typeface="Averta-Bold" panose="00000800000000000000" charset="0"/>
              </a:rPr>
              <a:t>How Should We Manage Contractors?</a:t>
            </a:r>
          </a:p>
        </p:txBody>
      </p:sp>
      <p:sp>
        <p:nvSpPr>
          <p:cNvPr id="3" name="Content Placeholder 2">
            <a:extLst>
              <a:ext uri="{FF2B5EF4-FFF2-40B4-BE49-F238E27FC236}">
                <a16:creationId xmlns:a16="http://schemas.microsoft.com/office/drawing/2014/main" id="{904CFEC0-1540-6D59-2A20-19297812D114}"/>
              </a:ext>
            </a:extLst>
          </p:cNvPr>
          <p:cNvSpPr>
            <a:spLocks noGrp="1"/>
          </p:cNvSpPr>
          <p:nvPr>
            <p:ph idx="1"/>
          </p:nvPr>
        </p:nvSpPr>
        <p:spPr>
          <a:xfrm>
            <a:off x="838200" y="1502875"/>
            <a:ext cx="10515600" cy="4674088"/>
          </a:xfrm>
        </p:spPr>
        <p:txBody>
          <a:bodyPr/>
          <a:lstStyle/>
          <a:p>
            <a:r>
              <a:rPr lang="en-AU" dirty="0">
                <a:solidFill>
                  <a:srgbClr val="120ED7"/>
                </a:solidFill>
              </a:rPr>
              <a:t>EFFECTIVE PREQUALIFICATION</a:t>
            </a:r>
          </a:p>
          <a:p>
            <a:pPr lvl="1"/>
            <a:r>
              <a:rPr lang="en-AU" dirty="0">
                <a:solidFill>
                  <a:srgbClr val="120ED7"/>
                </a:solidFill>
              </a:rPr>
              <a:t>Confirm they  are responsible for managing their risks</a:t>
            </a:r>
          </a:p>
          <a:p>
            <a:pPr lvl="1"/>
            <a:r>
              <a:rPr lang="en-AU" dirty="0">
                <a:solidFill>
                  <a:srgbClr val="120ED7"/>
                </a:solidFill>
              </a:rPr>
              <a:t>Confirm they are responsible for preventing impacts on us and our business</a:t>
            </a:r>
          </a:p>
          <a:p>
            <a:r>
              <a:rPr lang="en-AU" dirty="0">
                <a:solidFill>
                  <a:srgbClr val="120ED7"/>
                </a:solidFill>
              </a:rPr>
              <a:t>FOCUSED INDUCTION	</a:t>
            </a:r>
          </a:p>
          <a:p>
            <a:pPr lvl="1"/>
            <a:r>
              <a:rPr lang="en-AU" dirty="0">
                <a:solidFill>
                  <a:srgbClr val="120ED7"/>
                </a:solidFill>
              </a:rPr>
              <a:t>Confirm contractors are aware of our risks</a:t>
            </a:r>
          </a:p>
          <a:p>
            <a:r>
              <a:rPr lang="en-AU" dirty="0">
                <a:solidFill>
                  <a:srgbClr val="120ED7"/>
                </a:solidFill>
              </a:rPr>
              <a:t>MEANINGFUL MONITORING</a:t>
            </a:r>
          </a:p>
          <a:p>
            <a:pPr lvl="1"/>
            <a:r>
              <a:rPr lang="en-AU" dirty="0">
                <a:solidFill>
                  <a:srgbClr val="120ED7"/>
                </a:solidFill>
              </a:rPr>
              <a:t>Confirm contractors are managing their risks to prevent impact on us and our undertaking</a:t>
            </a:r>
          </a:p>
          <a:p>
            <a:r>
              <a:rPr lang="en-AU" dirty="0">
                <a:solidFill>
                  <a:srgbClr val="120ED7"/>
                </a:solidFill>
              </a:rPr>
              <a:t>DELIBERATE PERFORMANCE REVIEW</a:t>
            </a:r>
          </a:p>
          <a:p>
            <a:pPr lvl="1"/>
            <a:r>
              <a:rPr lang="en-AU" dirty="0">
                <a:solidFill>
                  <a:srgbClr val="120ED7"/>
                </a:solidFill>
              </a:rPr>
              <a:t>Consider safety performance before rehire.</a:t>
            </a:r>
          </a:p>
          <a:p>
            <a:pPr lvl="1"/>
            <a:endParaRPr lang="en-AU" dirty="0">
              <a:solidFill>
                <a:srgbClr val="120ED7"/>
              </a:solidFill>
            </a:endParaRPr>
          </a:p>
          <a:p>
            <a:endParaRPr lang="en-AU" dirty="0">
              <a:solidFill>
                <a:srgbClr val="120ED7"/>
              </a:solidFill>
            </a:endParaRPr>
          </a:p>
        </p:txBody>
      </p:sp>
    </p:spTree>
    <p:extLst>
      <p:ext uri="{BB962C8B-B14F-4D97-AF65-F5344CB8AC3E}">
        <p14:creationId xmlns:p14="http://schemas.microsoft.com/office/powerpoint/2010/main" val="230351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A55C3-797D-E6D8-1675-163FF838053D}"/>
              </a:ext>
            </a:extLst>
          </p:cNvPr>
          <p:cNvSpPr>
            <a:spLocks noGrp="1"/>
          </p:cNvSpPr>
          <p:nvPr>
            <p:ph type="title"/>
          </p:nvPr>
        </p:nvSpPr>
        <p:spPr/>
        <p:txBody>
          <a:bodyPr>
            <a:normAutofit/>
          </a:bodyPr>
          <a:lstStyle/>
          <a:p>
            <a:r>
              <a:rPr lang="en-AU" sz="3200" dirty="0">
                <a:solidFill>
                  <a:srgbClr val="120ED7"/>
                </a:solidFill>
                <a:latin typeface="Averta-Bold" panose="00000800000000000000" charset="0"/>
              </a:rPr>
              <a:t>How?</a:t>
            </a:r>
          </a:p>
        </p:txBody>
      </p:sp>
      <p:sp>
        <p:nvSpPr>
          <p:cNvPr id="3" name="Content Placeholder 2">
            <a:extLst>
              <a:ext uri="{FF2B5EF4-FFF2-40B4-BE49-F238E27FC236}">
                <a16:creationId xmlns:a16="http://schemas.microsoft.com/office/drawing/2014/main" id="{50F1A2B1-CB48-3ECD-A6EE-14C68D0E9751}"/>
              </a:ext>
            </a:extLst>
          </p:cNvPr>
          <p:cNvSpPr>
            <a:spLocks noGrp="1"/>
          </p:cNvSpPr>
          <p:nvPr>
            <p:ph idx="1"/>
          </p:nvPr>
        </p:nvSpPr>
        <p:spPr>
          <a:xfrm>
            <a:off x="838200" y="1466661"/>
            <a:ext cx="10515600" cy="4710302"/>
          </a:xfrm>
        </p:spPr>
        <p:txBody>
          <a:bodyPr>
            <a:normAutofit/>
          </a:bodyPr>
          <a:lstStyle/>
          <a:p>
            <a:r>
              <a:rPr lang="en-AU" sz="2400" dirty="0">
                <a:solidFill>
                  <a:srgbClr val="120ED7"/>
                </a:solidFill>
              </a:rPr>
              <a:t>Use professionally drafted engagement clauses</a:t>
            </a:r>
          </a:p>
          <a:p>
            <a:r>
              <a:rPr lang="en-AU" sz="2400" dirty="0">
                <a:solidFill>
                  <a:srgbClr val="120ED7"/>
                </a:solidFill>
              </a:rPr>
              <a:t>Get acceptance and assurance of safety performance (ask the right questions)</a:t>
            </a:r>
          </a:p>
          <a:p>
            <a:r>
              <a:rPr lang="en-AU" sz="2400" dirty="0">
                <a:solidFill>
                  <a:srgbClr val="120ED7"/>
                </a:solidFill>
              </a:rPr>
              <a:t>Limit focus on getting documents</a:t>
            </a:r>
          </a:p>
          <a:p>
            <a:r>
              <a:rPr lang="en-AU" sz="2400" dirty="0">
                <a:solidFill>
                  <a:srgbClr val="120ED7"/>
                </a:solidFill>
              </a:rPr>
              <a:t>Deliver inductions that focus on our risks </a:t>
            </a:r>
          </a:p>
          <a:p>
            <a:r>
              <a:rPr lang="en-AU" sz="2400" dirty="0">
                <a:solidFill>
                  <a:srgbClr val="120ED7"/>
                </a:solidFill>
              </a:rPr>
              <a:t>Confirm critical risk management before work starts</a:t>
            </a:r>
          </a:p>
          <a:p>
            <a:r>
              <a:rPr lang="en-AU" sz="2400" dirty="0">
                <a:solidFill>
                  <a:srgbClr val="120ED7"/>
                </a:solidFill>
              </a:rPr>
              <a:t>Before work starts confirm arrangements are in place to deal with our concerns.</a:t>
            </a:r>
          </a:p>
          <a:p>
            <a:r>
              <a:rPr lang="en-AU" sz="2400" dirty="0">
                <a:solidFill>
                  <a:srgbClr val="120ED7"/>
                </a:solidFill>
              </a:rPr>
              <a:t>Go back and discuss how things went before rehiring.</a:t>
            </a:r>
          </a:p>
        </p:txBody>
      </p:sp>
    </p:spTree>
    <p:extLst>
      <p:ext uri="{BB962C8B-B14F-4D97-AF65-F5344CB8AC3E}">
        <p14:creationId xmlns:p14="http://schemas.microsoft.com/office/powerpoint/2010/main" val="11791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 name="Picture 77" descr="Background pattern&#10;&#10;Description automatically generated">
            <a:extLst>
              <a:ext uri="{FF2B5EF4-FFF2-40B4-BE49-F238E27FC236}">
                <a16:creationId xmlns:a16="http://schemas.microsoft.com/office/drawing/2014/main" id="{379CC374-9822-46B6-AD9D-84CF0B149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8911" y="-1131933"/>
            <a:ext cx="4429878" cy="4006956"/>
          </a:xfrm>
          <a:prstGeom prst="rect">
            <a:avLst/>
          </a:prstGeom>
        </p:spPr>
      </p:pic>
      <p:pic>
        <p:nvPicPr>
          <p:cNvPr id="79" name="Picture 78" descr="Shape&#10;&#10;Description automatically generated">
            <a:extLst>
              <a:ext uri="{FF2B5EF4-FFF2-40B4-BE49-F238E27FC236}">
                <a16:creationId xmlns:a16="http://schemas.microsoft.com/office/drawing/2014/main" id="{43FE4A5A-461B-4AD9-8389-1BFE9F7A3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1545" y="0"/>
            <a:ext cx="2521534" cy="2304479"/>
          </a:xfrm>
          <a:prstGeom prst="rect">
            <a:avLst/>
          </a:prstGeom>
        </p:spPr>
      </p:pic>
      <p:sp>
        <p:nvSpPr>
          <p:cNvPr id="32" name="Shape 43"/>
          <p:cNvSpPr txBox="1">
            <a:spLocks/>
          </p:cNvSpPr>
          <p:nvPr/>
        </p:nvSpPr>
        <p:spPr>
          <a:xfrm>
            <a:off x="366952" y="279602"/>
            <a:ext cx="7202487" cy="63750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500" b="1" kern="1200">
                <a:solidFill>
                  <a:srgbClr val="FFFFFF"/>
                </a:solidFill>
                <a:latin typeface="MyriadPro-Semibold"/>
                <a:ea typeface="MyriadPro-Semibold"/>
                <a:cs typeface="MyriadPro-Semibold"/>
                <a:sym typeface="MyriadPro-Semibold"/>
              </a:defRPr>
            </a:lvl1pPr>
          </a:lstStyle>
          <a:p>
            <a:pPr>
              <a:defRPr sz="1800" b="0">
                <a:solidFill>
                  <a:srgbClr val="000000"/>
                </a:solidFill>
              </a:defRPr>
            </a:pPr>
            <a:r>
              <a:rPr lang="en-AU" sz="3200" dirty="0">
                <a:solidFill>
                  <a:srgbClr val="0B1BAC"/>
                </a:solidFill>
                <a:latin typeface="Averta-Bold" panose="00000800000000000000" pitchFamily="2" charset="0"/>
              </a:rPr>
              <a:t>The Incident</a:t>
            </a:r>
          </a:p>
        </p:txBody>
      </p:sp>
      <p:sp>
        <p:nvSpPr>
          <p:cNvPr id="15" name="Shape 47">
            <a:extLst>
              <a:ext uri="{FF2B5EF4-FFF2-40B4-BE49-F238E27FC236}">
                <a16:creationId xmlns:a16="http://schemas.microsoft.com/office/drawing/2014/main" id="{3960EF4B-66F8-4812-B68C-C37F2C1526F0}"/>
              </a:ext>
            </a:extLst>
          </p:cNvPr>
          <p:cNvSpPr txBox="1">
            <a:spLocks/>
          </p:cNvSpPr>
          <p:nvPr/>
        </p:nvSpPr>
        <p:spPr>
          <a:xfrm>
            <a:off x="332858" y="964510"/>
            <a:ext cx="9268341" cy="55570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0" defTabSz="443484">
              <a:lnSpc>
                <a:spcPct val="100000"/>
              </a:lnSpc>
              <a:spcBef>
                <a:spcPts val="0"/>
              </a:spcBef>
              <a:spcAft>
                <a:spcPts val="1200"/>
              </a:spcAft>
              <a:buSzPct val="100000"/>
              <a:buNone/>
              <a:defRPr sz="1800"/>
            </a:pPr>
            <a:endParaRPr lang="en-US" sz="2400" dirty="0">
              <a:solidFill>
                <a:srgbClr val="0B1BAC"/>
              </a:solidFill>
              <a:latin typeface="Averta-Bold" panose="00000800000000000000" pitchFamily="2" charset="0"/>
              <a:ea typeface="MyriadPro-Regular"/>
              <a:cs typeface="MyriadPro-Regular"/>
              <a:sym typeface="MyriadPro-Regular"/>
            </a:endParaRPr>
          </a:p>
        </p:txBody>
      </p:sp>
      <p:pic>
        <p:nvPicPr>
          <p:cNvPr id="3" name="Picture 2" descr="A picture containing text, monitor&#10;&#10;Description automatically generated">
            <a:extLst>
              <a:ext uri="{FF2B5EF4-FFF2-40B4-BE49-F238E27FC236}">
                <a16:creationId xmlns:a16="http://schemas.microsoft.com/office/drawing/2014/main" id="{4E2E716C-A1F3-0811-A187-59AF29E16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1568" y="6253536"/>
            <a:ext cx="2863273" cy="536067"/>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39678747-61DF-69D2-D7EA-1C6C96B4E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0790" y="83853"/>
            <a:ext cx="2217566" cy="1921891"/>
          </a:xfrm>
          <a:prstGeom prst="rect">
            <a:avLst/>
          </a:prstGeom>
        </p:spPr>
      </p:pic>
      <p:sp>
        <p:nvSpPr>
          <p:cNvPr id="10" name="TextBox 9">
            <a:extLst>
              <a:ext uri="{FF2B5EF4-FFF2-40B4-BE49-F238E27FC236}">
                <a16:creationId xmlns:a16="http://schemas.microsoft.com/office/drawing/2014/main" id="{FCE5FEEE-37C8-868D-CE12-75C59BFF5E75}"/>
              </a:ext>
            </a:extLst>
          </p:cNvPr>
          <p:cNvSpPr txBox="1"/>
          <p:nvPr/>
        </p:nvSpPr>
        <p:spPr>
          <a:xfrm>
            <a:off x="722113" y="1033206"/>
            <a:ext cx="8698115" cy="5447645"/>
          </a:xfrm>
          <a:prstGeom prst="rect">
            <a:avLst/>
          </a:prstGeom>
          <a:noFill/>
        </p:spPr>
        <p:txBody>
          <a:bodyPr wrap="square">
            <a:spAutoFit/>
          </a:bodyPr>
          <a:lstStyle/>
          <a:p>
            <a:pPr marL="342900" indent="-342900">
              <a:buFont typeface="+mj-lt"/>
              <a:buAutoNum type="arabicPeriod"/>
            </a:pPr>
            <a:r>
              <a:rPr lang="en-US" sz="2400" b="0" i="0" dirty="0">
                <a:solidFill>
                  <a:srgbClr val="120ED7"/>
                </a:solidFill>
                <a:effectLst/>
              </a:rPr>
              <a:t>A worker was struck by a tree branch and killed</a:t>
            </a:r>
          </a:p>
          <a:p>
            <a:pPr marL="342900" indent="-342900">
              <a:buFont typeface="+mj-lt"/>
              <a:buAutoNum type="arabicPeriod"/>
            </a:pPr>
            <a:r>
              <a:rPr lang="en-US" sz="2400" b="0" i="0" dirty="0">
                <a:solidFill>
                  <a:srgbClr val="120ED7"/>
                </a:solidFill>
                <a:effectLst/>
              </a:rPr>
              <a:t>A WorkSafe investigation found there was a risk of serious injury or death from being struck by tree branches if employees attempted the task without the required expertise or protective equipment</a:t>
            </a:r>
          </a:p>
          <a:p>
            <a:pPr marL="342900" indent="-342900">
              <a:buFont typeface="+mj-lt"/>
              <a:buAutoNum type="arabicPeriod"/>
            </a:pPr>
            <a:r>
              <a:rPr lang="en-US" sz="2400" dirty="0">
                <a:solidFill>
                  <a:srgbClr val="120ED7"/>
                </a:solidFill>
              </a:rPr>
              <a:t>Charges of failing to provide a safe work were brought in the Magistrates Court</a:t>
            </a:r>
          </a:p>
          <a:p>
            <a:pPr marL="342900" indent="-342900">
              <a:buFont typeface="+mj-lt"/>
              <a:buAutoNum type="arabicPeriod"/>
            </a:pPr>
            <a:r>
              <a:rPr lang="en-US" sz="2400" dirty="0">
                <a:solidFill>
                  <a:srgbClr val="120ED7"/>
                </a:solidFill>
              </a:rPr>
              <a:t>The school plead guilty and was fined $140K</a:t>
            </a:r>
          </a:p>
          <a:p>
            <a:endParaRPr lang="en-US" sz="2400" b="0" i="0" dirty="0">
              <a:solidFill>
                <a:srgbClr val="120ED7"/>
              </a:solidFill>
              <a:effectLst/>
            </a:endParaRPr>
          </a:p>
          <a:p>
            <a:pPr algn="ctr"/>
            <a:r>
              <a:rPr lang="en-US" sz="2400" b="0" i="0" dirty="0">
                <a:solidFill>
                  <a:srgbClr val="120ED7"/>
                </a:solidFill>
                <a:effectLst/>
              </a:rPr>
              <a:t>“</a:t>
            </a:r>
            <a:r>
              <a:rPr lang="en-US" b="0" i="0" dirty="0">
                <a:solidFill>
                  <a:srgbClr val="120ED7"/>
                </a:solidFill>
                <a:effectLst/>
              </a:rPr>
              <a:t>There was a reliance on general conversations about what ought to be done, how it was to be done, and by whom. This generality probably led Mr. Page to take matters into his own hands ... when the work should not have occurred.”</a:t>
            </a:r>
          </a:p>
          <a:p>
            <a:pPr algn="ctr"/>
            <a:endParaRPr lang="en-US" dirty="0">
              <a:solidFill>
                <a:srgbClr val="120ED7"/>
              </a:solidFill>
            </a:endParaRPr>
          </a:p>
          <a:p>
            <a:pPr algn="ctr"/>
            <a:r>
              <a:rPr lang="en-US" b="0" i="0" dirty="0">
                <a:solidFill>
                  <a:srgbClr val="120ED7"/>
                </a:solidFill>
                <a:effectLst/>
              </a:rPr>
              <a:t>"This death could have been avoided if a system had been in place for assessing and controlling the risks and ensuring the work was completed by someone with appropriate expertise and equipment."</a:t>
            </a:r>
            <a:endParaRPr lang="en-US" dirty="0">
              <a:solidFill>
                <a:srgbClr val="120ED7"/>
              </a:solidFill>
            </a:endParaRPr>
          </a:p>
        </p:txBody>
      </p:sp>
    </p:spTree>
    <p:extLst>
      <p:ext uri="{BB962C8B-B14F-4D97-AF65-F5344CB8AC3E}">
        <p14:creationId xmlns:p14="http://schemas.microsoft.com/office/powerpoint/2010/main" val="2499067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AC25-82B0-3191-D851-058925B31990}"/>
              </a:ext>
            </a:extLst>
          </p:cNvPr>
          <p:cNvSpPr>
            <a:spLocks noGrp="1"/>
          </p:cNvSpPr>
          <p:nvPr>
            <p:ph type="title"/>
          </p:nvPr>
        </p:nvSpPr>
        <p:spPr>
          <a:xfrm>
            <a:off x="838200" y="365126"/>
            <a:ext cx="10515600" cy="676024"/>
          </a:xfrm>
        </p:spPr>
        <p:txBody>
          <a:bodyPr>
            <a:normAutofit/>
          </a:bodyPr>
          <a:lstStyle/>
          <a:p>
            <a:r>
              <a:rPr lang="en-AU" sz="3200" dirty="0">
                <a:solidFill>
                  <a:srgbClr val="0B1BAC"/>
                </a:solidFill>
                <a:latin typeface="Averta-Bold" panose="00000800000000000000" pitchFamily="2" charset="0"/>
                <a:sym typeface="MyriadPro-Semibold"/>
              </a:rPr>
              <a:t>So How Should This Have Gone?</a:t>
            </a:r>
          </a:p>
        </p:txBody>
      </p:sp>
      <p:sp>
        <p:nvSpPr>
          <p:cNvPr id="3" name="Content Placeholder 2">
            <a:extLst>
              <a:ext uri="{FF2B5EF4-FFF2-40B4-BE49-F238E27FC236}">
                <a16:creationId xmlns:a16="http://schemas.microsoft.com/office/drawing/2014/main" id="{2CB369C7-D5DA-0529-B252-02051D37A282}"/>
              </a:ext>
            </a:extLst>
          </p:cNvPr>
          <p:cNvSpPr>
            <a:spLocks noGrp="1"/>
          </p:cNvSpPr>
          <p:nvPr>
            <p:ph idx="1"/>
          </p:nvPr>
        </p:nvSpPr>
        <p:spPr>
          <a:xfrm>
            <a:off x="838200" y="1453896"/>
            <a:ext cx="10515600" cy="4723067"/>
          </a:xfrm>
        </p:spPr>
        <p:txBody>
          <a:bodyPr>
            <a:normAutofit fontScale="92500" lnSpcReduction="20000"/>
          </a:bodyPr>
          <a:lstStyle/>
          <a:p>
            <a:r>
              <a:rPr lang="en-AU" sz="2400" dirty="0">
                <a:solidFill>
                  <a:srgbClr val="120ED7"/>
                </a:solidFill>
              </a:rPr>
              <a:t>Issued standard prequalification to contractor confirming who was doing what and reliance on the contractor to manage the risk of tree surgery</a:t>
            </a:r>
          </a:p>
          <a:p>
            <a:r>
              <a:rPr lang="en-AU" sz="2400" dirty="0">
                <a:solidFill>
                  <a:srgbClr val="120ED7"/>
                </a:solidFill>
              </a:rPr>
              <a:t>Induct the contractor into our critical safety concerns </a:t>
            </a:r>
          </a:p>
          <a:p>
            <a:pPr lvl="1"/>
            <a:r>
              <a:rPr lang="en-AU" dirty="0">
                <a:solidFill>
                  <a:srgbClr val="120ED7"/>
                </a:solidFill>
              </a:rPr>
              <a:t>Student safety</a:t>
            </a:r>
          </a:p>
          <a:p>
            <a:pPr lvl="1"/>
            <a:r>
              <a:rPr lang="en-AU" dirty="0">
                <a:solidFill>
                  <a:srgbClr val="120ED7"/>
                </a:solidFill>
              </a:rPr>
              <a:t>Isolation of work</a:t>
            </a:r>
          </a:p>
          <a:p>
            <a:r>
              <a:rPr lang="en-AU" sz="2400" dirty="0">
                <a:solidFill>
                  <a:srgbClr val="120ED7"/>
                </a:solidFill>
              </a:rPr>
              <a:t>Confirm critical safety arrangements are in place before work starts if practicable</a:t>
            </a:r>
          </a:p>
          <a:p>
            <a:pPr lvl="1"/>
            <a:r>
              <a:rPr lang="en-AU" dirty="0">
                <a:solidFill>
                  <a:srgbClr val="120ED7"/>
                </a:solidFill>
              </a:rPr>
              <a:t>Risk of objects falling</a:t>
            </a:r>
          </a:p>
          <a:p>
            <a:pPr lvl="1"/>
            <a:r>
              <a:rPr lang="en-AU" dirty="0">
                <a:solidFill>
                  <a:srgbClr val="120ED7"/>
                </a:solidFill>
              </a:rPr>
              <a:t>Work at height</a:t>
            </a:r>
          </a:p>
          <a:p>
            <a:pPr lvl="1"/>
            <a:r>
              <a:rPr lang="en-AU" dirty="0">
                <a:solidFill>
                  <a:srgbClr val="120ED7"/>
                </a:solidFill>
              </a:rPr>
              <a:t>Plant safety</a:t>
            </a:r>
          </a:p>
          <a:p>
            <a:r>
              <a:rPr lang="en-AU" sz="2400" dirty="0">
                <a:solidFill>
                  <a:srgbClr val="120ED7"/>
                </a:solidFill>
              </a:rPr>
              <a:t>Monitor implementation of critical safety arrangements (before and during work)</a:t>
            </a:r>
          </a:p>
          <a:p>
            <a:pPr lvl="1"/>
            <a:r>
              <a:rPr lang="en-AU" dirty="0">
                <a:solidFill>
                  <a:srgbClr val="120ED7"/>
                </a:solidFill>
              </a:rPr>
              <a:t>Isolation of work</a:t>
            </a:r>
          </a:p>
          <a:p>
            <a:pPr lvl="1"/>
            <a:r>
              <a:rPr lang="en-AU" dirty="0">
                <a:solidFill>
                  <a:srgbClr val="120ED7"/>
                </a:solidFill>
              </a:rPr>
              <a:t>storage of equipment</a:t>
            </a:r>
          </a:p>
          <a:p>
            <a:r>
              <a:rPr lang="en-AU" sz="2400" dirty="0">
                <a:solidFill>
                  <a:srgbClr val="120ED7"/>
                </a:solidFill>
              </a:rPr>
              <a:t>Review of performance</a:t>
            </a:r>
          </a:p>
          <a:p>
            <a:r>
              <a:rPr lang="en-AU" sz="2400" dirty="0">
                <a:solidFill>
                  <a:srgbClr val="120ED7"/>
                </a:solidFill>
              </a:rPr>
              <a:t>Rely on the contractor to do the work safely. </a:t>
            </a:r>
          </a:p>
        </p:txBody>
      </p:sp>
    </p:spTree>
    <p:extLst>
      <p:ext uri="{BB962C8B-B14F-4D97-AF65-F5344CB8AC3E}">
        <p14:creationId xmlns:p14="http://schemas.microsoft.com/office/powerpoint/2010/main" val="83591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anim calcmode="lin" valueType="num">
                                      <p:cBhvr additive="base">
                                        <p:cTn id="6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8BC5-DD7C-767C-3884-F4EA5AF12936}"/>
              </a:ext>
            </a:extLst>
          </p:cNvPr>
          <p:cNvSpPr>
            <a:spLocks noGrp="1"/>
          </p:cNvSpPr>
          <p:nvPr>
            <p:ph type="title"/>
          </p:nvPr>
        </p:nvSpPr>
        <p:spPr>
          <a:xfrm>
            <a:off x="479835" y="365125"/>
            <a:ext cx="10873966" cy="1092483"/>
          </a:xfrm>
        </p:spPr>
        <p:txBody>
          <a:bodyPr>
            <a:normAutofit/>
          </a:bodyPr>
          <a:lstStyle/>
          <a:p>
            <a:r>
              <a:rPr lang="en-AU" sz="3200" dirty="0">
                <a:solidFill>
                  <a:srgbClr val="0B1BAC"/>
                </a:solidFill>
                <a:latin typeface="Averta-Bold" panose="00000800000000000000" pitchFamily="2" charset="0"/>
                <a:sym typeface="MyriadPro-Semibold"/>
              </a:rPr>
              <a:t>Do I Need To Collect Safe Work Method Statements?</a:t>
            </a:r>
          </a:p>
        </p:txBody>
      </p:sp>
      <p:sp>
        <p:nvSpPr>
          <p:cNvPr id="3" name="Content Placeholder 2">
            <a:extLst>
              <a:ext uri="{FF2B5EF4-FFF2-40B4-BE49-F238E27FC236}">
                <a16:creationId xmlns:a16="http://schemas.microsoft.com/office/drawing/2014/main" id="{B1FE8EAA-C948-0757-1DCC-18F7A4A7D789}"/>
              </a:ext>
            </a:extLst>
          </p:cNvPr>
          <p:cNvSpPr>
            <a:spLocks noGrp="1"/>
          </p:cNvSpPr>
          <p:nvPr>
            <p:ph idx="1"/>
          </p:nvPr>
        </p:nvSpPr>
        <p:spPr>
          <a:xfrm>
            <a:off x="90535" y="1647732"/>
            <a:ext cx="11621630" cy="5078994"/>
          </a:xfrm>
        </p:spPr>
        <p:txBody>
          <a:bodyPr>
            <a:normAutofit fontScale="47500" lnSpcReduction="20000"/>
          </a:bodyPr>
          <a:lstStyle/>
          <a:p>
            <a:pPr marL="360000" indent="0" defTabSz="443484">
              <a:lnSpc>
                <a:spcPct val="100000"/>
              </a:lnSpc>
              <a:spcBef>
                <a:spcPts val="0"/>
              </a:spcBef>
              <a:spcAft>
                <a:spcPts val="1200"/>
              </a:spcAft>
              <a:buSzPct val="100000"/>
              <a:buNone/>
              <a:defRPr sz="1800"/>
            </a:pPr>
            <a:r>
              <a:rPr lang="en-US" sz="4400" dirty="0">
                <a:solidFill>
                  <a:srgbClr val="0B1BAC"/>
                </a:solidFill>
                <a:ea typeface="MyriadPro-Regular"/>
                <a:cs typeface="MyriadPro-Regular"/>
                <a:sym typeface="MyriadPro-Regular"/>
              </a:rPr>
              <a:t>The contractor doing the  work e.g., plumber installing guttering, excavator, crane operator, demolition company must </a:t>
            </a:r>
            <a:r>
              <a:rPr lang="en-US" sz="4400" dirty="0">
                <a:solidFill>
                  <a:srgbClr val="FF8165"/>
                </a:solidFill>
                <a:ea typeface="MyriadPro-Regular"/>
                <a:cs typeface="MyriadPro-Regular"/>
                <a:sym typeface="MyriadPro-Regular"/>
              </a:rPr>
              <a:t>prepare, implement and supervise their  own SWMS.</a:t>
            </a:r>
          </a:p>
          <a:p>
            <a:pPr marL="360000" indent="0" defTabSz="443484">
              <a:lnSpc>
                <a:spcPct val="100000"/>
              </a:lnSpc>
              <a:spcBef>
                <a:spcPts val="0"/>
              </a:spcBef>
              <a:spcAft>
                <a:spcPts val="1200"/>
              </a:spcAft>
              <a:buSzPct val="100000"/>
              <a:buNone/>
              <a:defRPr sz="1800"/>
            </a:pPr>
            <a:r>
              <a:rPr lang="en-US" sz="4400" dirty="0">
                <a:solidFill>
                  <a:srgbClr val="0B1BAC"/>
                </a:solidFill>
                <a:ea typeface="MyriadPro-Regular"/>
                <a:cs typeface="MyriadPro-Regular"/>
                <a:sym typeface="MyriadPro-Regular"/>
              </a:rPr>
              <a:t>The contractor doing the work </a:t>
            </a:r>
            <a:r>
              <a:rPr lang="en-US" sz="4400" dirty="0">
                <a:solidFill>
                  <a:srgbClr val="FF8165"/>
                </a:solidFill>
                <a:ea typeface="MyriadPro-Regular"/>
                <a:cs typeface="MyriadPro-Regular"/>
                <a:sym typeface="MyriadPro-Regular"/>
              </a:rPr>
              <a:t>must communicate SWMS to workers. </a:t>
            </a:r>
          </a:p>
          <a:p>
            <a:pPr marL="360000" indent="0" defTabSz="443484">
              <a:lnSpc>
                <a:spcPct val="100000"/>
              </a:lnSpc>
              <a:spcBef>
                <a:spcPts val="0"/>
              </a:spcBef>
              <a:spcAft>
                <a:spcPts val="1200"/>
              </a:spcAft>
              <a:buSzPct val="100000"/>
              <a:buNone/>
              <a:defRPr sz="1800"/>
            </a:pPr>
            <a:r>
              <a:rPr lang="en-US" sz="4400" dirty="0">
                <a:solidFill>
                  <a:srgbClr val="0B1BAC"/>
                </a:solidFill>
                <a:ea typeface="MyriadPro-Regular"/>
                <a:cs typeface="MyriadPro-Regular"/>
                <a:sym typeface="MyriadPro-Regular"/>
              </a:rPr>
              <a:t>The contractor doing the work </a:t>
            </a:r>
            <a:r>
              <a:rPr lang="en-US" sz="4400" dirty="0">
                <a:solidFill>
                  <a:srgbClr val="FF8165"/>
                </a:solidFill>
                <a:ea typeface="MyriadPro-Regular"/>
                <a:cs typeface="MyriadPro-Regular"/>
                <a:sym typeface="MyriadPro-Regular"/>
              </a:rPr>
              <a:t>must update SWMS is necessary and keep a copy on site.</a:t>
            </a:r>
          </a:p>
          <a:p>
            <a:pPr marL="360000" indent="0" defTabSz="443484">
              <a:lnSpc>
                <a:spcPct val="100000"/>
              </a:lnSpc>
              <a:spcBef>
                <a:spcPts val="0"/>
              </a:spcBef>
              <a:spcAft>
                <a:spcPts val="1200"/>
              </a:spcAft>
              <a:buSzPct val="100000"/>
              <a:buNone/>
              <a:defRPr sz="1800"/>
            </a:pPr>
            <a:r>
              <a:rPr lang="en-US" sz="4400" dirty="0">
                <a:solidFill>
                  <a:srgbClr val="FF0000"/>
                </a:solidFill>
                <a:ea typeface="MyriadPro-Regular"/>
                <a:cs typeface="MyriadPro-Regular"/>
                <a:sym typeface="MyriadPro-Regular"/>
              </a:rPr>
              <a:t>In Victoria there is no requirement for a principal contractor to collect, review or supervise SWMS. </a:t>
            </a:r>
          </a:p>
          <a:p>
            <a:pPr marL="360000" indent="0" defTabSz="443484">
              <a:lnSpc>
                <a:spcPct val="100000"/>
              </a:lnSpc>
              <a:spcBef>
                <a:spcPts val="0"/>
              </a:spcBef>
              <a:spcAft>
                <a:spcPts val="1200"/>
              </a:spcAft>
              <a:buSzPct val="100000"/>
              <a:buNone/>
              <a:defRPr sz="1800"/>
            </a:pPr>
            <a:r>
              <a:rPr lang="en-US" sz="4400" dirty="0">
                <a:solidFill>
                  <a:srgbClr val="FF0000"/>
                </a:solidFill>
                <a:ea typeface="MyriadPro-Regular"/>
                <a:cs typeface="MyriadPro-Regular"/>
                <a:sym typeface="MyriadPro-Regular"/>
              </a:rPr>
              <a:t>In WHS jurisdictions.</a:t>
            </a:r>
          </a:p>
          <a:p>
            <a:pPr marL="360000" indent="0" defTabSz="443484">
              <a:lnSpc>
                <a:spcPct val="100000"/>
              </a:lnSpc>
              <a:spcBef>
                <a:spcPts val="0"/>
              </a:spcBef>
              <a:spcAft>
                <a:spcPts val="1200"/>
              </a:spcAft>
              <a:buSzPct val="100000"/>
              <a:buNone/>
              <a:defRPr sz="1800"/>
            </a:pPr>
            <a:r>
              <a:rPr lang="en-US" sz="4400" dirty="0">
                <a:solidFill>
                  <a:srgbClr val="0B1BAC"/>
                </a:solidFill>
                <a:ea typeface="MyriadPro-Regular"/>
                <a:cs typeface="MyriadPro-Regular"/>
                <a:sym typeface="MyriadPro-Regular"/>
              </a:rPr>
              <a:t>The contractor doing the work  </a:t>
            </a:r>
            <a:r>
              <a:rPr lang="en-US" sz="4400" dirty="0">
                <a:solidFill>
                  <a:srgbClr val="FF8165"/>
                </a:solidFill>
                <a:ea typeface="MyriadPro-Regular"/>
                <a:cs typeface="MyriadPro-Regular"/>
                <a:sym typeface="MyriadPro-Regular"/>
              </a:rPr>
              <a:t>must give a copy to the Principal Contractor</a:t>
            </a:r>
            <a:r>
              <a:rPr lang="en-US" sz="4400" dirty="0">
                <a:solidFill>
                  <a:srgbClr val="0B1BAC"/>
                </a:solidFill>
                <a:ea typeface="MyriadPro-Regular"/>
                <a:cs typeface="MyriadPro-Regular"/>
                <a:sym typeface="MyriadPro-Regular"/>
              </a:rPr>
              <a:t> if the HRCW is being done as part of a construction project (over $250K or more than 5 workers at once in WA). </a:t>
            </a:r>
          </a:p>
          <a:p>
            <a:pPr marL="360000" indent="0" defTabSz="443484">
              <a:lnSpc>
                <a:spcPct val="100000"/>
              </a:lnSpc>
              <a:spcBef>
                <a:spcPts val="0"/>
              </a:spcBef>
              <a:spcAft>
                <a:spcPts val="1200"/>
              </a:spcAft>
              <a:buSzPct val="100000"/>
              <a:buNone/>
              <a:defRPr sz="1800"/>
            </a:pPr>
            <a:r>
              <a:rPr lang="en-US" sz="4400" dirty="0">
                <a:solidFill>
                  <a:srgbClr val="0B1BAC"/>
                </a:solidFill>
                <a:ea typeface="MyriadPro-Regular"/>
                <a:cs typeface="MyriadPro-Regular"/>
                <a:sym typeface="MyriadPro-Regular"/>
              </a:rPr>
              <a:t>Principal Contractor </a:t>
            </a:r>
            <a:r>
              <a:rPr lang="en-US" sz="4400" dirty="0">
                <a:solidFill>
                  <a:srgbClr val="FF8165"/>
                </a:solidFill>
                <a:ea typeface="MyriadPro-Regular"/>
                <a:cs typeface="MyriadPro-Regular"/>
                <a:sym typeface="MyriadPro-Regular"/>
              </a:rPr>
              <a:t>must take all reasonable steps </a:t>
            </a:r>
            <a:r>
              <a:rPr lang="en-US" sz="4400" dirty="0">
                <a:solidFill>
                  <a:srgbClr val="0B1BAC"/>
                </a:solidFill>
                <a:ea typeface="MyriadPro-Regular"/>
                <a:cs typeface="MyriadPro-Regular"/>
                <a:sym typeface="MyriadPro-Regular"/>
              </a:rPr>
              <a:t>to obtain a copy of SWMS.</a:t>
            </a:r>
          </a:p>
          <a:p>
            <a:pPr marL="360000" indent="0" defTabSz="443484">
              <a:lnSpc>
                <a:spcPct val="100000"/>
              </a:lnSpc>
              <a:spcBef>
                <a:spcPts val="0"/>
              </a:spcBef>
              <a:spcAft>
                <a:spcPts val="1200"/>
              </a:spcAft>
              <a:buSzPct val="100000"/>
              <a:buNone/>
              <a:defRPr sz="1800"/>
            </a:pPr>
            <a:r>
              <a:rPr lang="en-US" sz="4400" dirty="0">
                <a:solidFill>
                  <a:srgbClr val="0B1BAC"/>
                </a:solidFill>
                <a:ea typeface="MyriadPro-Regular"/>
                <a:cs typeface="MyriadPro-Regular"/>
                <a:sym typeface="MyriadPro-Regular"/>
              </a:rPr>
              <a:t>The Principal Contractor must confirm </a:t>
            </a:r>
            <a:r>
              <a:rPr lang="en-US" sz="4400" dirty="0">
                <a:solidFill>
                  <a:srgbClr val="FF8165"/>
                </a:solidFill>
                <a:ea typeface="MyriadPro-Regular"/>
                <a:cs typeface="MyriadPro-Regular"/>
                <a:sym typeface="MyriadPro-Regular"/>
              </a:rPr>
              <a:t>any</a:t>
            </a:r>
            <a:r>
              <a:rPr lang="en-US" sz="4400" dirty="0">
                <a:solidFill>
                  <a:srgbClr val="0B1BAC"/>
                </a:solidFill>
                <a:ea typeface="MyriadPro-Regular"/>
                <a:cs typeface="MyriadPro-Regular"/>
                <a:sym typeface="MyriadPro-Regular"/>
              </a:rPr>
              <a:t> arrangements  the arrangements for the collection and any assessment, monitoring and review of safe work method statements at the workplace.</a:t>
            </a:r>
          </a:p>
          <a:p>
            <a:endParaRPr lang="en-AU" dirty="0"/>
          </a:p>
        </p:txBody>
      </p:sp>
    </p:spTree>
    <p:extLst>
      <p:ext uri="{BB962C8B-B14F-4D97-AF65-F5344CB8AC3E}">
        <p14:creationId xmlns:p14="http://schemas.microsoft.com/office/powerpoint/2010/main" val="257320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pattern&#10;&#10;Description automatically generated">
            <a:extLst>
              <a:ext uri="{FF2B5EF4-FFF2-40B4-BE49-F238E27FC236}">
                <a16:creationId xmlns:a16="http://schemas.microsoft.com/office/drawing/2014/main" id="{379CC374-9822-46B6-AD9D-84CF0B149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8911" y="-1131933"/>
            <a:ext cx="4429878" cy="4006956"/>
          </a:xfrm>
          <a:prstGeom prst="rect">
            <a:avLst/>
          </a:prstGeom>
        </p:spPr>
      </p:pic>
      <p:sp>
        <p:nvSpPr>
          <p:cNvPr id="32" name="Shape 43"/>
          <p:cNvSpPr txBox="1">
            <a:spLocks/>
          </p:cNvSpPr>
          <p:nvPr/>
        </p:nvSpPr>
        <p:spPr>
          <a:xfrm>
            <a:off x="227013" y="47641"/>
            <a:ext cx="8068822" cy="63750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500" b="1" kern="1200">
                <a:solidFill>
                  <a:srgbClr val="FFFFFF"/>
                </a:solidFill>
                <a:latin typeface="MyriadPro-Semibold"/>
                <a:ea typeface="MyriadPro-Semibold"/>
                <a:cs typeface="MyriadPro-Semibold"/>
                <a:sym typeface="MyriadPro-Semibold"/>
              </a:defRPr>
            </a:lvl1pPr>
          </a:lstStyle>
          <a:p>
            <a:pPr>
              <a:defRPr sz="1800" b="0">
                <a:solidFill>
                  <a:srgbClr val="000000"/>
                </a:solidFill>
              </a:defRPr>
            </a:pPr>
            <a:r>
              <a:rPr lang="en-AU" sz="3200" b="0" dirty="0">
                <a:solidFill>
                  <a:srgbClr val="0B1BAC"/>
                </a:solidFill>
                <a:latin typeface="Averta-Bold" panose="00000800000000000000" pitchFamily="2" charset="0"/>
              </a:rPr>
              <a:t>This is a SWMS</a:t>
            </a:r>
          </a:p>
        </p:txBody>
      </p:sp>
      <p:graphicFrame>
        <p:nvGraphicFramePr>
          <p:cNvPr id="9" name="Table 4">
            <a:extLst>
              <a:ext uri="{FF2B5EF4-FFF2-40B4-BE49-F238E27FC236}">
                <a16:creationId xmlns:a16="http://schemas.microsoft.com/office/drawing/2014/main" id="{B42DBA71-1EC2-9C5E-EB5F-BAF109368D83}"/>
              </a:ext>
            </a:extLst>
          </p:cNvPr>
          <p:cNvGraphicFramePr>
            <a:graphicFrameLocks noGrp="1"/>
          </p:cNvGraphicFramePr>
          <p:nvPr>
            <p:ph idx="1"/>
          </p:nvPr>
        </p:nvGraphicFramePr>
        <p:xfrm>
          <a:off x="469392" y="685148"/>
          <a:ext cx="11253215" cy="6087782"/>
        </p:xfrm>
        <a:graphic>
          <a:graphicData uri="http://schemas.openxmlformats.org/drawingml/2006/table">
            <a:tbl>
              <a:tblPr firstRow="1" bandRow="1">
                <a:tableStyleId>{5C22544A-7EE6-4342-B048-85BDC9FD1C3A}</a:tableStyleId>
              </a:tblPr>
              <a:tblGrid>
                <a:gridCol w="1591056">
                  <a:extLst>
                    <a:ext uri="{9D8B030D-6E8A-4147-A177-3AD203B41FA5}">
                      <a16:colId xmlns:a16="http://schemas.microsoft.com/office/drawing/2014/main" val="519855041"/>
                    </a:ext>
                  </a:extLst>
                </a:gridCol>
                <a:gridCol w="1743456">
                  <a:extLst>
                    <a:ext uri="{9D8B030D-6E8A-4147-A177-3AD203B41FA5}">
                      <a16:colId xmlns:a16="http://schemas.microsoft.com/office/drawing/2014/main" val="3255851684"/>
                    </a:ext>
                  </a:extLst>
                </a:gridCol>
                <a:gridCol w="1877568">
                  <a:extLst>
                    <a:ext uri="{9D8B030D-6E8A-4147-A177-3AD203B41FA5}">
                      <a16:colId xmlns:a16="http://schemas.microsoft.com/office/drawing/2014/main" val="1599651469"/>
                    </a:ext>
                  </a:extLst>
                </a:gridCol>
                <a:gridCol w="2060448">
                  <a:extLst>
                    <a:ext uri="{9D8B030D-6E8A-4147-A177-3AD203B41FA5}">
                      <a16:colId xmlns:a16="http://schemas.microsoft.com/office/drawing/2014/main" val="4253612619"/>
                    </a:ext>
                  </a:extLst>
                </a:gridCol>
                <a:gridCol w="3980687">
                  <a:extLst>
                    <a:ext uri="{9D8B030D-6E8A-4147-A177-3AD203B41FA5}">
                      <a16:colId xmlns:a16="http://schemas.microsoft.com/office/drawing/2014/main" val="3605714469"/>
                    </a:ext>
                  </a:extLst>
                </a:gridCol>
              </a:tblGrid>
              <a:tr h="376027">
                <a:tc>
                  <a:txBody>
                    <a:bodyPr/>
                    <a:lstStyle/>
                    <a:p>
                      <a:r>
                        <a:rPr lang="en-AU" sz="2400" dirty="0"/>
                        <a:t>Job</a:t>
                      </a:r>
                    </a:p>
                  </a:txBody>
                  <a:tcPr/>
                </a:tc>
                <a:tc>
                  <a:txBody>
                    <a:bodyPr/>
                    <a:lstStyle/>
                    <a:p>
                      <a:r>
                        <a:rPr lang="en-AU" sz="2400" dirty="0"/>
                        <a:t>HRCW</a:t>
                      </a:r>
                    </a:p>
                  </a:txBody>
                  <a:tcPr/>
                </a:tc>
                <a:tc>
                  <a:txBody>
                    <a:bodyPr/>
                    <a:lstStyle/>
                    <a:p>
                      <a:r>
                        <a:rPr lang="en-AU" sz="2400" dirty="0"/>
                        <a:t>Hazard</a:t>
                      </a:r>
                    </a:p>
                  </a:txBody>
                  <a:tcPr/>
                </a:tc>
                <a:tc>
                  <a:txBody>
                    <a:bodyPr/>
                    <a:lstStyle/>
                    <a:p>
                      <a:r>
                        <a:rPr lang="en-AU" sz="2400" dirty="0"/>
                        <a:t>Controls</a:t>
                      </a:r>
                    </a:p>
                  </a:txBody>
                  <a:tcPr/>
                </a:tc>
                <a:tc>
                  <a:txBody>
                    <a:bodyPr/>
                    <a:lstStyle/>
                    <a:p>
                      <a:r>
                        <a:rPr lang="en-AU" sz="2400" dirty="0"/>
                        <a:t>Implementation</a:t>
                      </a:r>
                    </a:p>
                  </a:txBody>
                  <a:tcPr/>
                </a:tc>
                <a:extLst>
                  <a:ext uri="{0D108BD9-81ED-4DB2-BD59-A6C34878D82A}">
                    <a16:rowId xmlns:a16="http://schemas.microsoft.com/office/drawing/2014/main" val="3634994104"/>
                  </a:ext>
                </a:extLst>
              </a:tr>
              <a:tr h="1579312">
                <a:tc>
                  <a:txBody>
                    <a:bodyPr/>
                    <a:lstStyle/>
                    <a:p>
                      <a:r>
                        <a:rPr lang="en-AU" sz="2400" dirty="0"/>
                        <a:t>Installing guttering</a:t>
                      </a:r>
                    </a:p>
                  </a:txBody>
                  <a:tcPr/>
                </a:tc>
                <a:tc>
                  <a:txBody>
                    <a:bodyPr/>
                    <a:lstStyle/>
                    <a:p>
                      <a:r>
                        <a:rPr lang="en-AU" sz="2400" dirty="0"/>
                        <a:t>Work above two metres</a:t>
                      </a:r>
                    </a:p>
                  </a:txBody>
                  <a:tcPr/>
                </a:tc>
                <a:tc>
                  <a:txBody>
                    <a:bodyPr/>
                    <a:lstStyle/>
                    <a:p>
                      <a:r>
                        <a:rPr lang="en-AU" sz="2400" dirty="0"/>
                        <a:t>Fall from height</a:t>
                      </a:r>
                    </a:p>
                  </a:txBody>
                  <a:tcPr/>
                </a:tc>
                <a:tc>
                  <a:txBody>
                    <a:bodyPr/>
                    <a:lstStyle/>
                    <a:p>
                      <a:r>
                        <a:rPr lang="en-AU" sz="2400" dirty="0"/>
                        <a:t>Install perimeter edging for work on roof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t>The construction company will install perimeter edging to control work at height risks for the entire project. </a:t>
                      </a:r>
                    </a:p>
                    <a:p>
                      <a:endParaRPr lang="en-AU" sz="2400" dirty="0"/>
                    </a:p>
                  </a:txBody>
                  <a:tcPr/>
                </a:tc>
                <a:extLst>
                  <a:ext uri="{0D108BD9-81ED-4DB2-BD59-A6C34878D82A}">
                    <a16:rowId xmlns:a16="http://schemas.microsoft.com/office/drawing/2014/main" val="1234035471"/>
                  </a:ext>
                </a:extLst>
              </a:tr>
              <a:tr h="1844774">
                <a:tc>
                  <a:txBody>
                    <a:bodyPr/>
                    <a:lstStyle/>
                    <a:p>
                      <a:endParaRPr lang="en-AU" sz="2400" dirty="0"/>
                    </a:p>
                  </a:txBody>
                  <a:tcPr/>
                </a:tc>
                <a:tc>
                  <a:txBody>
                    <a:bodyPr/>
                    <a:lstStyle/>
                    <a:p>
                      <a:endParaRPr lang="en-AU" sz="2400" dirty="0"/>
                    </a:p>
                  </a:txBody>
                  <a:tcPr/>
                </a:tc>
                <a:tc>
                  <a:txBody>
                    <a:bodyPr/>
                    <a:lstStyle/>
                    <a:p>
                      <a:endParaRPr lang="en-AU" sz="2400" dirty="0"/>
                    </a:p>
                  </a:txBody>
                  <a:tcPr/>
                </a:tc>
                <a:tc>
                  <a:txBody>
                    <a:bodyPr/>
                    <a:lstStyle/>
                    <a:p>
                      <a:r>
                        <a:rPr lang="en-AU" sz="2400" dirty="0"/>
                        <a:t>Install scaffolding to install guttering</a:t>
                      </a:r>
                    </a:p>
                  </a:txBody>
                  <a:tcPr/>
                </a:tc>
                <a:tc>
                  <a:txBody>
                    <a:bodyPr/>
                    <a:lstStyle/>
                    <a:p>
                      <a:r>
                        <a:rPr lang="en-AU" sz="2400" dirty="0"/>
                        <a:t>Confirmation before guttering installation commences</a:t>
                      </a:r>
                    </a:p>
                  </a:txBody>
                  <a:tcPr/>
                </a:tc>
                <a:extLst>
                  <a:ext uri="{0D108BD9-81ED-4DB2-BD59-A6C34878D82A}">
                    <a16:rowId xmlns:a16="http://schemas.microsoft.com/office/drawing/2014/main" val="4041520501"/>
                  </a:ext>
                </a:extLst>
              </a:tr>
              <a:tr h="570262">
                <a:tc>
                  <a:txBody>
                    <a:bodyPr/>
                    <a:lstStyle/>
                    <a:p>
                      <a:endParaRPr lang="en-AU" sz="2400" dirty="0"/>
                    </a:p>
                  </a:txBody>
                  <a:tcPr/>
                </a:tc>
                <a:tc>
                  <a:txBody>
                    <a:bodyPr/>
                    <a:lstStyle/>
                    <a:p>
                      <a:r>
                        <a:rPr lang="en-AU" sz="2400" dirty="0"/>
                        <a:t>Movement of mobile plant</a:t>
                      </a:r>
                    </a:p>
                  </a:txBody>
                  <a:tcPr/>
                </a:tc>
                <a:tc>
                  <a:txBody>
                    <a:bodyPr/>
                    <a:lstStyle/>
                    <a:p>
                      <a:r>
                        <a:rPr lang="en-AU" sz="2400" dirty="0"/>
                        <a:t>Pedestrian struck when unloading</a:t>
                      </a:r>
                    </a:p>
                  </a:txBody>
                  <a:tcPr/>
                </a:tc>
                <a:tc>
                  <a:txBody>
                    <a:bodyPr/>
                    <a:lstStyle/>
                    <a:p>
                      <a:r>
                        <a:rPr lang="en-AU" sz="2400" dirty="0"/>
                        <a:t>Designated unloading areas</a:t>
                      </a:r>
                    </a:p>
                  </a:txBody>
                  <a:tcPr/>
                </a:tc>
                <a:tc>
                  <a:txBody>
                    <a:bodyPr/>
                    <a:lstStyle/>
                    <a:p>
                      <a:r>
                        <a:rPr lang="en-AU" sz="2400" dirty="0"/>
                        <a:t>observation</a:t>
                      </a:r>
                    </a:p>
                  </a:txBody>
                  <a:tcPr/>
                </a:tc>
                <a:extLst>
                  <a:ext uri="{0D108BD9-81ED-4DB2-BD59-A6C34878D82A}">
                    <a16:rowId xmlns:a16="http://schemas.microsoft.com/office/drawing/2014/main" val="3388257242"/>
                  </a:ext>
                </a:extLst>
              </a:tr>
              <a:tr h="676848">
                <a:tc>
                  <a:txBody>
                    <a:bodyPr/>
                    <a:lstStyle/>
                    <a:p>
                      <a:r>
                        <a:rPr lang="en-AU" sz="2400" b="1" dirty="0"/>
                        <a:t>Comment</a:t>
                      </a:r>
                    </a:p>
                  </a:txBody>
                  <a:tcPr/>
                </a:tc>
                <a:tc gridSpan="4">
                  <a:txBody>
                    <a:bodyPr/>
                    <a:lstStyle/>
                    <a:p>
                      <a:endParaRPr lang="en-AU" sz="2400" dirty="0"/>
                    </a:p>
                  </a:txBody>
                  <a:tcPr/>
                </a:tc>
                <a:tc hMerge="1">
                  <a:txBody>
                    <a:bodyPr/>
                    <a:lstStyle/>
                    <a:p>
                      <a:endParaRPr lang="en-AU" sz="2400" dirty="0"/>
                    </a:p>
                  </a:txBody>
                  <a:tcPr/>
                </a:tc>
                <a:tc hMerge="1">
                  <a:txBody>
                    <a:bodyPr/>
                    <a:lstStyle/>
                    <a:p>
                      <a:endParaRPr lang="en-AU" sz="2400" dirty="0"/>
                    </a:p>
                  </a:txBody>
                  <a:tcPr/>
                </a:tc>
                <a:tc hMerge="1">
                  <a:txBody>
                    <a:bodyPr/>
                    <a:lstStyle/>
                    <a:p>
                      <a:endParaRPr lang="en-AU" sz="2400" dirty="0"/>
                    </a:p>
                  </a:txBody>
                  <a:tcPr/>
                </a:tc>
                <a:extLst>
                  <a:ext uri="{0D108BD9-81ED-4DB2-BD59-A6C34878D82A}">
                    <a16:rowId xmlns:a16="http://schemas.microsoft.com/office/drawing/2014/main" val="78265871"/>
                  </a:ext>
                </a:extLst>
              </a:tr>
            </a:tbl>
          </a:graphicData>
        </a:graphic>
      </p:graphicFrame>
    </p:spTree>
    <p:extLst>
      <p:ext uri="{BB962C8B-B14F-4D97-AF65-F5344CB8AC3E}">
        <p14:creationId xmlns:p14="http://schemas.microsoft.com/office/powerpoint/2010/main" val="4229690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pattern&#10;&#10;Description automatically generated">
            <a:extLst>
              <a:ext uri="{FF2B5EF4-FFF2-40B4-BE49-F238E27FC236}">
                <a16:creationId xmlns:a16="http://schemas.microsoft.com/office/drawing/2014/main" id="{379CC374-9822-46B6-AD9D-84CF0B149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8911" y="-1131933"/>
            <a:ext cx="4429878" cy="4006956"/>
          </a:xfrm>
          <a:prstGeom prst="rect">
            <a:avLst/>
          </a:prstGeom>
        </p:spPr>
      </p:pic>
      <p:pic>
        <p:nvPicPr>
          <p:cNvPr id="79" name="Picture 78" descr="Shape&#10;&#10;Description automatically generated">
            <a:extLst>
              <a:ext uri="{FF2B5EF4-FFF2-40B4-BE49-F238E27FC236}">
                <a16:creationId xmlns:a16="http://schemas.microsoft.com/office/drawing/2014/main" id="{43FE4A5A-461B-4AD9-8389-1BFE9F7A3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1545" y="0"/>
            <a:ext cx="2521534" cy="2304479"/>
          </a:xfrm>
          <a:prstGeom prst="rect">
            <a:avLst/>
          </a:prstGeom>
        </p:spPr>
      </p:pic>
      <p:pic>
        <p:nvPicPr>
          <p:cNvPr id="80" name="Picture 79">
            <a:extLst>
              <a:ext uri="{FF2B5EF4-FFF2-40B4-BE49-F238E27FC236}">
                <a16:creationId xmlns:a16="http://schemas.microsoft.com/office/drawing/2014/main" id="{F324C5EA-51BD-42CE-96C7-3BA2D75FA4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75" r="23740" b="24556"/>
          <a:stretch/>
        </p:blipFill>
        <p:spPr>
          <a:xfrm>
            <a:off x="10306053" y="35673"/>
            <a:ext cx="1728788" cy="1897090"/>
          </a:xfrm>
          <a:prstGeom prst="rect">
            <a:avLst/>
          </a:prstGeom>
        </p:spPr>
      </p:pic>
      <p:sp>
        <p:nvSpPr>
          <p:cNvPr id="32" name="Shape 43"/>
          <p:cNvSpPr txBox="1">
            <a:spLocks/>
          </p:cNvSpPr>
          <p:nvPr/>
        </p:nvSpPr>
        <p:spPr>
          <a:xfrm>
            <a:off x="227013" y="47641"/>
            <a:ext cx="8068822" cy="63750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500" b="1" kern="1200">
                <a:solidFill>
                  <a:srgbClr val="FFFFFF"/>
                </a:solidFill>
                <a:latin typeface="MyriadPro-Semibold"/>
                <a:ea typeface="MyriadPro-Semibold"/>
                <a:cs typeface="MyriadPro-Semibold"/>
                <a:sym typeface="MyriadPro-Semibold"/>
              </a:defRPr>
            </a:lvl1pPr>
          </a:lstStyle>
          <a:p>
            <a:pPr>
              <a:defRPr sz="1800" b="0">
                <a:solidFill>
                  <a:srgbClr val="000000"/>
                </a:solidFill>
              </a:defRPr>
            </a:pPr>
            <a:r>
              <a:rPr lang="en-AU" sz="3200" dirty="0">
                <a:solidFill>
                  <a:srgbClr val="0B1BAC"/>
                </a:solidFill>
                <a:latin typeface="Averta-Bold" panose="00000800000000000000" pitchFamily="2" charset="0"/>
              </a:rPr>
              <a:t>This is not a SWMS</a:t>
            </a:r>
          </a:p>
        </p:txBody>
      </p:sp>
      <p:pic>
        <p:nvPicPr>
          <p:cNvPr id="8" name="Picture 7" descr="A picture containing text, monitor&#10;&#10;Description automatically generated">
            <a:extLst>
              <a:ext uri="{FF2B5EF4-FFF2-40B4-BE49-F238E27FC236}">
                <a16:creationId xmlns:a16="http://schemas.microsoft.com/office/drawing/2014/main" id="{33F95359-95E3-7DF5-1E6C-4AEB5A547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1568" y="6253536"/>
            <a:ext cx="2863273" cy="536067"/>
          </a:xfrm>
          <a:prstGeom prst="rect">
            <a:avLst/>
          </a:prstGeom>
        </p:spPr>
      </p:pic>
      <p:pic>
        <p:nvPicPr>
          <p:cNvPr id="9" name="Content Placeholder 3">
            <a:extLst>
              <a:ext uri="{FF2B5EF4-FFF2-40B4-BE49-F238E27FC236}">
                <a16:creationId xmlns:a16="http://schemas.microsoft.com/office/drawing/2014/main" id="{40EC2D03-9534-692C-9E28-B5B46B3EDD95}"/>
              </a:ext>
            </a:extLst>
          </p:cNvPr>
          <p:cNvPicPr>
            <a:picLocks noGrp="1" noChangeAspect="1"/>
          </p:cNvPicPr>
          <p:nvPr>
            <p:ph idx="1"/>
          </p:nvPr>
        </p:nvPicPr>
        <p:blipFill>
          <a:blip r:embed="rId7"/>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1069965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1F90DF609D9241AACAE88538CE36CD" ma:contentTypeVersion="14" ma:contentTypeDescription="Create a new document." ma:contentTypeScope="" ma:versionID="f8b325b02b64736863ea7ec597394248">
  <xsd:schema xmlns:xsd="http://www.w3.org/2001/XMLSchema" xmlns:xs="http://www.w3.org/2001/XMLSchema" xmlns:p="http://schemas.microsoft.com/office/2006/metadata/properties" xmlns:ns2="2a9c2488-1170-4d6e-8ab5-b495460406f7" xmlns:ns3="d925442d-4168-4b01-aefd-53263e648f45" targetNamespace="http://schemas.microsoft.com/office/2006/metadata/properties" ma:root="true" ma:fieldsID="03253694f1cf27235e36798f7a7aee39" ns2:_="" ns3:_="">
    <xsd:import namespace="2a9c2488-1170-4d6e-8ab5-b495460406f7"/>
    <xsd:import namespace="d925442d-4168-4b01-aefd-53263e648f4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c2488-1170-4d6e-8ab5-b495460406f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0ea22801-b42f-4d50-b202-f9dae5755649}" ma:internalName="TaxCatchAll" ma:showField="CatchAllData" ma:web="2a9c2488-1170-4d6e-8ab5-b495460406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25442d-4168-4b01-aefd-53263e648f4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9145731-58bc-4204-abb8-fbd3c3d355ce"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925442d-4168-4b01-aefd-53263e648f45">
      <Terms xmlns="http://schemas.microsoft.com/office/infopath/2007/PartnerControls"/>
    </lcf76f155ced4ddcb4097134ff3c332f>
    <TaxCatchAll xmlns="2a9c2488-1170-4d6e-8ab5-b495460406f7" xsi:nil="true"/>
  </documentManagement>
</p:properties>
</file>

<file path=customXml/itemProps1.xml><?xml version="1.0" encoding="utf-8"?>
<ds:datastoreItem xmlns:ds="http://schemas.openxmlformats.org/officeDocument/2006/customXml" ds:itemID="{272BA0E5-9CEF-42BB-BDE0-D6A2CD428C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9c2488-1170-4d6e-8ab5-b495460406f7"/>
    <ds:schemaRef ds:uri="d925442d-4168-4b01-aefd-53263e648f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0C0223-8AAC-4CCB-BF68-C0F75ED8C4DF}">
  <ds:schemaRefs>
    <ds:schemaRef ds:uri="http://schemas.microsoft.com/sharepoint/v3/contenttype/forms"/>
  </ds:schemaRefs>
</ds:datastoreItem>
</file>

<file path=customXml/itemProps3.xml><?xml version="1.0" encoding="utf-8"?>
<ds:datastoreItem xmlns:ds="http://schemas.openxmlformats.org/officeDocument/2006/customXml" ds:itemID="{8C2C0814-D79D-4F79-8BD2-E562EAB709D2}">
  <ds:schemaRefs>
    <ds:schemaRef ds:uri="http://schemas.microsoft.com/office/2006/metadata/properties"/>
    <ds:schemaRef ds:uri="http://schemas.microsoft.com/office/infopath/2007/PartnerControls"/>
    <ds:schemaRef ds:uri="d925442d-4168-4b01-aefd-53263e648f45"/>
    <ds:schemaRef ds:uri="2a9c2488-1170-4d6e-8ab5-b495460406f7"/>
  </ds:schemaRefs>
</ds:datastoreItem>
</file>

<file path=docProps/app.xml><?xml version="1.0" encoding="utf-8"?>
<Properties xmlns="http://schemas.openxmlformats.org/officeDocument/2006/extended-properties" xmlns:vt="http://schemas.openxmlformats.org/officeDocument/2006/docPropsVTypes">
  <TotalTime>11368</TotalTime>
  <Words>737</Words>
  <Application>Microsoft Office PowerPoint</Application>
  <PresentationFormat>Widescreen</PresentationFormat>
  <Paragraphs>87</Paragraphs>
  <Slides>10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Neue Montreal</vt:lpstr>
      <vt:lpstr>Arial</vt:lpstr>
      <vt:lpstr>Calibri</vt:lpstr>
      <vt:lpstr>Averta-Bold</vt:lpstr>
      <vt:lpstr>Calibri Light</vt:lpstr>
      <vt:lpstr>Office Theme</vt:lpstr>
      <vt:lpstr>PowerPoint Presentation</vt:lpstr>
      <vt:lpstr>PowerPoint Presentation</vt:lpstr>
      <vt:lpstr>How Should We Manage Contractors?</vt:lpstr>
      <vt:lpstr>How?</vt:lpstr>
      <vt:lpstr>PowerPoint Presentation</vt:lpstr>
      <vt:lpstr>So How Should This Have Gone?</vt:lpstr>
      <vt:lpstr>Do I Need To Collect Safe Work Method Statements?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Bremner</dc:creator>
  <cp:lastModifiedBy>Wayne Bell</cp:lastModifiedBy>
  <cp:revision>636</cp:revision>
  <cp:lastPrinted>2020-01-17T03:18:54Z</cp:lastPrinted>
  <dcterms:created xsi:type="dcterms:W3CDTF">2015-09-07T23:42:16Z</dcterms:created>
  <dcterms:modified xsi:type="dcterms:W3CDTF">2022-07-18T02:56:31Z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85400.0000000000</vt:lpwstr>
  </property>
  <property fmtid="{D5CDD505-2E9C-101B-9397-08002B2CF9AE}" pid="3" name="ContentTypeId">
    <vt:lpwstr>0x0101006C1F90DF609D9241AACAE88538CE36CD</vt:lpwstr>
  </property>
</Properties>
</file>